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12/21/2020</a:t>
            </a:fld>
            <a:endParaRPr lang="en-US" dirty="0"/>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01459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12/21/2020</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400155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12/21/2020</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68640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12/21/2020</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365691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12/21/2020</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68403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12/21/2020</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007977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12/21/2020</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8928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12/21/2020</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65545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12/21/2020</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4497730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12/21/2020</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639335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12/21/2020</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9896573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chemeClr val="tx1">
                    <a:lumMod val="65000"/>
                    <a:lumOff val="35000"/>
                  </a:schemeClr>
                </a:solidFill>
                <a:latin typeface="AvenirNext LT Pro Medium" panose="020B0504020202020204" pitchFamily="34" charset="0"/>
              </a:rPr>
              <a:t> </a:t>
            </a: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chemeClr val="tx1">
                    <a:lumMod val="65000"/>
                    <a:lumOff val="35000"/>
                  </a:schemeClr>
                </a:solidFill>
                <a:latin typeface="AvenirNext LT Pro Medium" panose="020B0504020202020204" pitchFamily="34" charset="0"/>
              </a:rPr>
              <a:t> </a:t>
            </a: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12/21/2020</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469450020"/>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DFF09724-95DA-45BB-92D8-CF3DB7CAA93E}"/>
              </a:ext>
            </a:extLst>
          </p:cNvPr>
          <p:cNvSpPr>
            <a:spLocks noGrp="1"/>
          </p:cNvSpPr>
          <p:nvPr>
            <p:ph type="title"/>
          </p:nvPr>
        </p:nvSpPr>
        <p:spPr>
          <a:xfrm>
            <a:off x="843379" y="559813"/>
            <a:ext cx="10150439" cy="2595874"/>
          </a:xfrm>
        </p:spPr>
        <p:txBody>
          <a:bodyPr>
            <a:normAutofit/>
          </a:bodyPr>
          <a:lstStyle/>
          <a:p>
            <a:pPr>
              <a:lnSpc>
                <a:spcPct val="150000"/>
              </a:lnSpc>
              <a:spcAft>
                <a:spcPts val="1000"/>
              </a:spcAft>
            </a:pPr>
            <a:r>
              <a:rPr lang="en-IN" b="1" dirty="0"/>
              <a:t>INT -217 PRESENTATION</a:t>
            </a:r>
            <a:br>
              <a:rPr lang="en-IN" b="1" dirty="0"/>
            </a:br>
            <a:r>
              <a:rPr lang="en-IN" sz="1800" b="1" dirty="0"/>
              <a:t>- a project on </a:t>
            </a:r>
            <a:r>
              <a:rPr lang="en-IN" sz="1800" b="1" i="1" dirty="0">
                <a:effectLst/>
                <a:latin typeface="Times New Roman" panose="02020603050405020304" pitchFamily="18" charset="0"/>
                <a:ea typeface="Times New Roman" panose="02020603050405020304" pitchFamily="18" charset="0"/>
              </a:rPr>
              <a:t> </a:t>
            </a:r>
            <a:r>
              <a:rPr lang="en-IN" sz="1800" b="1" i="1" dirty="0">
                <a:latin typeface="Calibri" panose="020F0502020204030204" pitchFamily="34" charset="0"/>
                <a:ea typeface="Times New Roman" panose="02020603050405020304" pitchFamily="18" charset="0"/>
              </a:rPr>
              <a:t> </a:t>
            </a:r>
            <a:r>
              <a:rPr lang="en-US" sz="1800" b="1" i="1" u="sng" dirty="0">
                <a:effectLst/>
                <a:latin typeface="Calibri" panose="020F0502020204030204" pitchFamily="34" charset="0"/>
                <a:ea typeface="Calibri" panose="020F0502020204030204" pitchFamily="34" charset="0"/>
              </a:rPr>
              <a:t>STATISTICAL ANALYSIS OF GOOGLE PLAY STORE</a:t>
            </a:r>
            <a:br>
              <a:rPr lang="en-IN" sz="1800" dirty="0">
                <a:effectLst/>
                <a:latin typeface="Calibri" panose="020F0502020204030204" pitchFamily="34" charset="0"/>
                <a:ea typeface="Calibri" panose="020F0502020204030204" pitchFamily="34" charset="0"/>
              </a:rPr>
            </a:br>
            <a:endParaRPr lang="en-IN" b="1" dirty="0"/>
          </a:p>
        </p:txBody>
      </p:sp>
      <p:grpSp>
        <p:nvGrpSpPr>
          <p:cNvPr id="8" name="Top left">
            <a:extLst>
              <a:ext uri="{FF2B5EF4-FFF2-40B4-BE49-F238E27FC236}">
                <a16:creationId xmlns:a16="http://schemas.microsoft.com/office/drawing/2014/main" id="{C4F70370-17DE-499D-8256-4F9A352BA9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4" name="Freeform: Shape 13">
              <a:extLst>
                <a:ext uri="{FF2B5EF4-FFF2-40B4-BE49-F238E27FC236}">
                  <a16:creationId xmlns:a16="http://schemas.microsoft.com/office/drawing/2014/main" id="{267F3889-D5A7-4B0B-A5C8-910CE49F90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 name="Freeform: Shape 14">
              <a:extLst>
                <a:ext uri="{FF2B5EF4-FFF2-40B4-BE49-F238E27FC236}">
                  <a16:creationId xmlns:a16="http://schemas.microsoft.com/office/drawing/2014/main" id="{80968393-494B-4758-914C-AC92C74110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2" name="Freeform: Shape 15">
              <a:extLst>
                <a:ext uri="{FF2B5EF4-FFF2-40B4-BE49-F238E27FC236}">
                  <a16:creationId xmlns:a16="http://schemas.microsoft.com/office/drawing/2014/main" id="{13B9ECD2-208D-4E4C-85C7-86FAEFBCF6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34" name="Freeform: Shape 16">
              <a:extLst>
                <a:ext uri="{FF2B5EF4-FFF2-40B4-BE49-F238E27FC236}">
                  <a16:creationId xmlns:a16="http://schemas.microsoft.com/office/drawing/2014/main" id="{5CEC0DB1-FD35-4E6A-A339-227F3A2D61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35" name="Freeform: Shape 17">
              <a:extLst>
                <a:ext uri="{FF2B5EF4-FFF2-40B4-BE49-F238E27FC236}">
                  <a16:creationId xmlns:a16="http://schemas.microsoft.com/office/drawing/2014/main" id="{FE530033-EC4D-4252-B937-8ABB2D681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36" name="Freeform: Shape 18">
              <a:extLst>
                <a:ext uri="{FF2B5EF4-FFF2-40B4-BE49-F238E27FC236}">
                  <a16:creationId xmlns:a16="http://schemas.microsoft.com/office/drawing/2014/main" id="{2136133D-A7F2-42FA-B919-60AC41C778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37" name="Freeform: Shape 19">
              <a:extLst>
                <a:ext uri="{FF2B5EF4-FFF2-40B4-BE49-F238E27FC236}">
                  <a16:creationId xmlns:a16="http://schemas.microsoft.com/office/drawing/2014/main" id="{54D267CA-94E7-4FD5-942D-5C3DE29C91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38" name="Freeform: Shape 20">
              <a:extLst>
                <a:ext uri="{FF2B5EF4-FFF2-40B4-BE49-F238E27FC236}">
                  <a16:creationId xmlns:a16="http://schemas.microsoft.com/office/drawing/2014/main" id="{30D7B39F-6C07-4FE8-A354-9F9A12609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23" name="Bottom Right">
            <a:extLst>
              <a:ext uri="{FF2B5EF4-FFF2-40B4-BE49-F238E27FC236}">
                <a16:creationId xmlns:a16="http://schemas.microsoft.com/office/drawing/2014/main" id="{C493BE25-7BED-4AAF-B05A-9EB10C80EF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39" name="Freeform: Shape 23">
              <a:extLst>
                <a:ext uri="{FF2B5EF4-FFF2-40B4-BE49-F238E27FC236}">
                  <a16:creationId xmlns:a16="http://schemas.microsoft.com/office/drawing/2014/main" id="{2C74F867-72FD-4FAA-9932-767684A75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25" name="Graphic 157">
              <a:extLst>
                <a:ext uri="{FF2B5EF4-FFF2-40B4-BE49-F238E27FC236}">
                  <a16:creationId xmlns:a16="http://schemas.microsoft.com/office/drawing/2014/main" id="{186A5D6B-01F1-41A2-8AE2-E20E30B0488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40" name="Freeform: Shape 26">
                <a:extLst>
                  <a:ext uri="{FF2B5EF4-FFF2-40B4-BE49-F238E27FC236}">
                    <a16:creationId xmlns:a16="http://schemas.microsoft.com/office/drawing/2014/main" id="{6FB5D595-CCC3-47E7-B8F1-88394EF1FD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41" name="Freeform: Shape 27">
                <a:extLst>
                  <a:ext uri="{FF2B5EF4-FFF2-40B4-BE49-F238E27FC236}">
                    <a16:creationId xmlns:a16="http://schemas.microsoft.com/office/drawing/2014/main" id="{E36CCDE7-57DC-4910-B815-A1C0C0D8D1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42" name="Freeform: Shape 28">
                <a:extLst>
                  <a:ext uri="{FF2B5EF4-FFF2-40B4-BE49-F238E27FC236}">
                    <a16:creationId xmlns:a16="http://schemas.microsoft.com/office/drawing/2014/main" id="{005B41E5-C3EB-4C22-B6DE-8928C8314E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43" name="Freeform: Shape 29">
                <a:extLst>
                  <a:ext uri="{FF2B5EF4-FFF2-40B4-BE49-F238E27FC236}">
                    <a16:creationId xmlns:a16="http://schemas.microsoft.com/office/drawing/2014/main" id="{CC24D105-2918-455F-B496-92D82E1BD0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44" name="Freeform: Shape 30">
                <a:extLst>
                  <a:ext uri="{FF2B5EF4-FFF2-40B4-BE49-F238E27FC236}">
                    <a16:creationId xmlns:a16="http://schemas.microsoft.com/office/drawing/2014/main" id="{9FA8C24E-CE9B-4872-9D15-D4B4A24D54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45" name="Freeform: Shape 31">
                <a:extLst>
                  <a:ext uri="{FF2B5EF4-FFF2-40B4-BE49-F238E27FC236}">
                    <a16:creationId xmlns:a16="http://schemas.microsoft.com/office/drawing/2014/main" id="{60726FA3-32BA-48EA-8DCB-23BBFC718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46" name="Freeform: Shape 32">
                <a:extLst>
                  <a:ext uri="{FF2B5EF4-FFF2-40B4-BE49-F238E27FC236}">
                    <a16:creationId xmlns:a16="http://schemas.microsoft.com/office/drawing/2014/main" id="{BEB3500D-7293-48F7-8F7E-D60FF252C1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47" name="Freeform: Shape 25">
              <a:extLst>
                <a:ext uri="{FF2B5EF4-FFF2-40B4-BE49-F238E27FC236}">
                  <a16:creationId xmlns:a16="http://schemas.microsoft.com/office/drawing/2014/main" id="{C1D84803-4454-41CE-AFB6-447705465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Subtitle 2">
            <a:extLst>
              <a:ext uri="{FF2B5EF4-FFF2-40B4-BE49-F238E27FC236}">
                <a16:creationId xmlns:a16="http://schemas.microsoft.com/office/drawing/2014/main" id="{C9599C12-1AE9-499D-B456-A3AE3D0D18CB}"/>
              </a:ext>
            </a:extLst>
          </p:cNvPr>
          <p:cNvSpPr>
            <a:spLocks noGrp="1"/>
          </p:cNvSpPr>
          <p:nvPr>
            <p:ph idx="1"/>
          </p:nvPr>
        </p:nvSpPr>
        <p:spPr>
          <a:xfrm>
            <a:off x="5847174" y="4719458"/>
            <a:ext cx="5604997" cy="1266131"/>
          </a:xfrm>
        </p:spPr>
        <p:txBody>
          <a:bodyPr>
            <a:normAutofit/>
          </a:bodyPr>
          <a:lstStyle/>
          <a:p>
            <a:r>
              <a:rPr lang="en-IN" sz="1800" dirty="0"/>
              <a:t>Name : Peddapuram shiva </a:t>
            </a:r>
            <a:r>
              <a:rPr lang="en-IN" sz="1800" dirty="0" err="1"/>
              <a:t>kumar</a:t>
            </a:r>
            <a:endParaRPr lang="en-IN" sz="1800" dirty="0"/>
          </a:p>
          <a:p>
            <a:r>
              <a:rPr lang="en-IN" sz="1800" dirty="0"/>
              <a:t>reg.no :11811598</a:t>
            </a:r>
          </a:p>
          <a:p>
            <a:r>
              <a:rPr lang="en-IN" sz="1800" dirty="0"/>
              <a:t>Section : KM074</a:t>
            </a:r>
          </a:p>
          <a:p>
            <a:endParaRPr lang="en-IN" sz="1800" dirty="0"/>
          </a:p>
          <a:p>
            <a:endParaRPr lang="en-IN" sz="1800" dirty="0"/>
          </a:p>
        </p:txBody>
      </p:sp>
    </p:spTree>
    <p:extLst>
      <p:ext uri="{BB962C8B-B14F-4D97-AF65-F5344CB8AC3E}">
        <p14:creationId xmlns:p14="http://schemas.microsoft.com/office/powerpoint/2010/main" val="20810407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49B7D-BFBA-4C36-B7C7-106DBF2FFD05}"/>
              </a:ext>
            </a:extLst>
          </p:cNvPr>
          <p:cNvSpPr>
            <a:spLocks noGrp="1"/>
          </p:cNvSpPr>
          <p:nvPr>
            <p:ph type="title"/>
          </p:nvPr>
        </p:nvSpPr>
        <p:spPr>
          <a:xfrm>
            <a:off x="838200" y="131208"/>
            <a:ext cx="10515600" cy="772559"/>
          </a:xfrm>
        </p:spPr>
        <p:txBody>
          <a:bodyPr>
            <a:noAutofit/>
          </a:bodyPr>
          <a:lstStyle/>
          <a:p>
            <a:r>
              <a:rPr lang="en-IN" sz="3200" b="1" i="1" u="sng" dirty="0">
                <a:effectLst/>
                <a:latin typeface="Times New Roman" panose="02020603050405020304" pitchFamily="18" charset="0"/>
                <a:ea typeface="Times New Roman" panose="02020603050405020304" pitchFamily="18" charset="0"/>
              </a:rPr>
              <a:t>Visualization-2:- number of aap based on content rating</a:t>
            </a:r>
            <a:endParaRPr lang="en-IN" sz="3200" dirty="0"/>
          </a:p>
        </p:txBody>
      </p:sp>
      <p:sp>
        <p:nvSpPr>
          <p:cNvPr id="3" name="Content Placeholder 2">
            <a:extLst>
              <a:ext uri="{FF2B5EF4-FFF2-40B4-BE49-F238E27FC236}">
                <a16:creationId xmlns:a16="http://schemas.microsoft.com/office/drawing/2014/main" id="{D7C09CB4-2B9B-4D9C-9674-40321C879A7B}"/>
              </a:ext>
            </a:extLst>
          </p:cNvPr>
          <p:cNvSpPr>
            <a:spLocks noGrp="1"/>
          </p:cNvSpPr>
          <p:nvPr>
            <p:ph idx="1"/>
          </p:nvPr>
        </p:nvSpPr>
        <p:spPr>
          <a:xfrm>
            <a:off x="184298" y="903767"/>
            <a:ext cx="11823403" cy="5823025"/>
          </a:xfrm>
        </p:spPr>
        <p:txBody>
          <a:bodyPr>
            <a:normAutofit/>
          </a:bodyPr>
          <a:lstStyle/>
          <a:p>
            <a:pPr>
              <a:lnSpc>
                <a:spcPct val="150000"/>
              </a:lnSpc>
              <a:spcAft>
                <a:spcPts val="1000"/>
              </a:spcAft>
            </a:pPr>
            <a:r>
              <a:rPr lang="en-US" sz="1800" dirty="0">
                <a:effectLst/>
                <a:latin typeface="Calibri" panose="020F0502020204030204" pitchFamily="34" charset="0"/>
                <a:ea typeface="Calibri" panose="020F0502020204030204" pitchFamily="34" charset="0"/>
              </a:rPr>
              <a:t>This analysis helps in finding the number of applications available based on the category of the type (free or paid) for the users based on their age. </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UcPeriod"/>
            </a:pPr>
            <a:r>
              <a:rPr lang="en-IN" sz="1800" b="1" i="1" u="sng" dirty="0">
                <a:effectLst/>
                <a:latin typeface="Times New Roman" panose="02020603050405020304" pitchFamily="18" charset="0"/>
                <a:ea typeface="Times New Roman" panose="02020603050405020304" pitchFamily="18" charset="0"/>
              </a:rPr>
              <a:t>Introduction:- </a:t>
            </a:r>
            <a:r>
              <a:rPr lang="en-IN" sz="1800" dirty="0">
                <a:effectLst/>
                <a:latin typeface="Times New Roman" panose="02020603050405020304" pitchFamily="18" charset="0"/>
                <a:ea typeface="Times New Roman" panose="02020603050405020304" pitchFamily="18" charset="0"/>
              </a:rPr>
              <a:t>This objective is about the number of applications available based on the category of the type Whether paid or for free based on their age group</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u="sng" dirty="0">
                <a:effectLst/>
                <a:latin typeface="Times New Roman" panose="02020603050405020304" pitchFamily="18" charset="0"/>
                <a:ea typeface="Times New Roman" panose="02020603050405020304" pitchFamily="18" charset="0"/>
              </a:rPr>
              <a:t>General Description :- </a:t>
            </a:r>
            <a:r>
              <a:rPr lang="en-IN" sz="1800" dirty="0">
                <a:effectLst/>
                <a:latin typeface="Times New Roman" panose="02020603050405020304" pitchFamily="18" charset="0"/>
                <a:ea typeface="Times New Roman" panose="02020603050405020304" pitchFamily="18" charset="0"/>
              </a:rPr>
              <a:t>Many of the users shows interest for free services but when we go through the following visualization, we get an overall view about the type of users</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i="1" u="sng" dirty="0">
                <a:effectLst/>
                <a:latin typeface="Times New Roman" panose="02020603050405020304" pitchFamily="18" charset="0"/>
                <a:ea typeface="Times New Roman" panose="02020603050405020304" pitchFamily="18" charset="0"/>
              </a:rPr>
              <a:t>Specific Requirements, functions and formulas :- </a:t>
            </a:r>
            <a:r>
              <a:rPr lang="en-IN" sz="1800" dirty="0">
                <a:effectLst/>
                <a:latin typeface="Times New Roman" panose="02020603050405020304" pitchFamily="18" charset="0"/>
                <a:ea typeface="Times New Roman" panose="02020603050405020304" pitchFamily="18" charset="0"/>
              </a:rPr>
              <a:t>Coming to the point of specific requirements functions and formula the main specific requirement I have used here the type of category for a particular application whether it is paid or for freely available in play store. and second most important thing I have compared is the age group the customers or audience specifically belongs to</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i="1" u="sng" dirty="0">
                <a:effectLst/>
                <a:latin typeface="Times New Roman" panose="02020603050405020304" pitchFamily="18" charset="0"/>
                <a:ea typeface="Times New Roman" panose="02020603050405020304" pitchFamily="18" charset="0"/>
              </a:rPr>
              <a:t>Analysis results </a:t>
            </a:r>
            <a:r>
              <a:rPr lang="en-US" sz="1800" dirty="0">
                <a:effectLst/>
                <a:latin typeface="Calibri" panose="020F0502020204030204" pitchFamily="34" charset="0"/>
                <a:ea typeface="Calibri" panose="020F0502020204030204" pitchFamily="34" charset="0"/>
              </a:rPr>
              <a:t>This pivot chart represents number of applications based on the content rating.</a:t>
            </a: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1425322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 name="Freeform: Shape 11">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4" name="Freeform: Shape 13">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6" name="Freeform: Shape 15">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8"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9" name="Freeform: Shape 18">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27"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28" name="Freeform: Shape 27">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36" name="Rectangle 35">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40" name="Top left">
            <a:extLst>
              <a:ext uri="{FF2B5EF4-FFF2-40B4-BE49-F238E27FC236}">
                <a16:creationId xmlns:a16="http://schemas.microsoft.com/office/drawing/2014/main" id="{992BA179-C097-4C75-83EA-A7A702D3BD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41" name="Freeform: Shape 40">
              <a:extLst>
                <a:ext uri="{FF2B5EF4-FFF2-40B4-BE49-F238E27FC236}">
                  <a16:creationId xmlns:a16="http://schemas.microsoft.com/office/drawing/2014/main" id="{28D11CE2-8212-41C9-B5AC-00C75287F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2" name="Freeform: Shape 41">
              <a:extLst>
                <a:ext uri="{FF2B5EF4-FFF2-40B4-BE49-F238E27FC236}">
                  <a16:creationId xmlns:a16="http://schemas.microsoft.com/office/drawing/2014/main" id="{7F19E2E8-BC88-42EC-9C0B-FE209DFC1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43" name="Freeform: Shape 42">
              <a:extLst>
                <a:ext uri="{FF2B5EF4-FFF2-40B4-BE49-F238E27FC236}">
                  <a16:creationId xmlns:a16="http://schemas.microsoft.com/office/drawing/2014/main" id="{5F723466-1F46-4AF3-B3F5-4E83BC7D02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44" name="Freeform: Shape 43">
              <a:extLst>
                <a:ext uri="{FF2B5EF4-FFF2-40B4-BE49-F238E27FC236}">
                  <a16:creationId xmlns:a16="http://schemas.microsoft.com/office/drawing/2014/main" id="{EEA118F0-0824-4C18-B53B-0CF8DA70C0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id="{F152EB7B-2BB6-441F-98E6-0CAC841D29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id="{86238508-65CF-4F7E-91FB-CF36A1C6F2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id="{F5C8B8D2-1338-4D15-BD6F-05347C6D1D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id="{617B21C1-9D88-498E-A8CB-477814C5B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50" name="Cross">
            <a:extLst>
              <a:ext uri="{FF2B5EF4-FFF2-40B4-BE49-F238E27FC236}">
                <a16:creationId xmlns:a16="http://schemas.microsoft.com/office/drawing/2014/main" id="{14D33187-CEF6-422A-928A-9334CEF8D1B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 y="2819400"/>
            <a:ext cx="118872" cy="118872"/>
            <a:chOff x="1175347" y="3733800"/>
            <a:chExt cx="118872" cy="118872"/>
          </a:xfrm>
        </p:grpSpPr>
        <p:cxnSp>
          <p:nvCxnSpPr>
            <p:cNvPr id="51" name="Straight Connector 50">
              <a:extLst>
                <a:ext uri="{FF2B5EF4-FFF2-40B4-BE49-F238E27FC236}">
                  <a16:creationId xmlns:a16="http://schemas.microsoft.com/office/drawing/2014/main" id="{3EC2B44D-30FA-47D5-BAD0-3BA852D0F8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52" name="Straight Connector 51">
              <a:extLst>
                <a:ext uri="{FF2B5EF4-FFF2-40B4-BE49-F238E27FC236}">
                  <a16:creationId xmlns:a16="http://schemas.microsoft.com/office/drawing/2014/main" id="{16D38DE4-2378-4BAA-BB99-980DFB24E5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pic>
        <p:nvPicPr>
          <p:cNvPr id="5" name="Picture 4" descr="A picture containing text, screenshot, indoor&#10;&#10;Description automatically generated">
            <a:extLst>
              <a:ext uri="{FF2B5EF4-FFF2-40B4-BE49-F238E27FC236}">
                <a16:creationId xmlns:a16="http://schemas.microsoft.com/office/drawing/2014/main" id="{180FE2C4-E013-4D79-8251-B406D6A811E2}"/>
              </a:ext>
            </a:extLst>
          </p:cNvPr>
          <p:cNvPicPr/>
          <p:nvPr/>
        </p:nvPicPr>
        <p:blipFill rotWithShape="1">
          <a:blip r:embed="rId2" cstate="print">
            <a:extLst>
              <a:ext uri="{28A0092B-C50C-407E-A947-70E740481C1C}">
                <a14:useLocalDpi xmlns:a14="http://schemas.microsoft.com/office/drawing/2010/main" val="0"/>
              </a:ext>
            </a:extLst>
          </a:blip>
          <a:srcRect l="14665" r="707" b="1"/>
          <a:stretch/>
        </p:blipFill>
        <p:spPr>
          <a:xfrm>
            <a:off x="198742" y="723023"/>
            <a:ext cx="5439238" cy="6134977"/>
          </a:xfrm>
          <a:prstGeom prst="rect">
            <a:avLst/>
          </a:prstGeom>
        </p:spPr>
      </p:pic>
      <p:pic>
        <p:nvPicPr>
          <p:cNvPr id="4" name="Content Placeholder 3">
            <a:extLst>
              <a:ext uri="{FF2B5EF4-FFF2-40B4-BE49-F238E27FC236}">
                <a16:creationId xmlns:a16="http://schemas.microsoft.com/office/drawing/2014/main" id="{06B08198-E63F-472C-9524-49C0C3B6743F}"/>
              </a:ext>
            </a:extLst>
          </p:cNvPr>
          <p:cNvPicPr>
            <a:picLocks noGrp="1"/>
          </p:cNvPicPr>
          <p:nvPr>
            <p:ph idx="1"/>
          </p:nvPr>
        </p:nvPicPr>
        <p:blipFill rotWithShape="1">
          <a:blip r:embed="rId3" cstate="print">
            <a:extLst>
              <a:ext uri="{28A0092B-C50C-407E-A947-70E740481C1C}">
                <a14:useLocalDpi xmlns:a14="http://schemas.microsoft.com/office/drawing/2010/main" val="0"/>
              </a:ext>
            </a:extLst>
          </a:blip>
          <a:srcRect l="14540" r="832" b="1"/>
          <a:stretch/>
        </p:blipFill>
        <p:spPr>
          <a:xfrm>
            <a:off x="6096000" y="723023"/>
            <a:ext cx="6149758" cy="6134977"/>
          </a:xfrm>
          <a:prstGeom prst="rect">
            <a:avLst/>
          </a:prstGeom>
        </p:spPr>
      </p:pic>
      <p:grpSp>
        <p:nvGrpSpPr>
          <p:cNvPr id="54" name="Bottom Right">
            <a:extLst>
              <a:ext uri="{FF2B5EF4-FFF2-40B4-BE49-F238E27FC236}">
                <a16:creationId xmlns:a16="http://schemas.microsoft.com/office/drawing/2014/main" id="{2A007E35-5AD8-4833-87A4-99737C264D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55" name="Graphic 157">
              <a:extLst>
                <a:ext uri="{FF2B5EF4-FFF2-40B4-BE49-F238E27FC236}">
                  <a16:creationId xmlns:a16="http://schemas.microsoft.com/office/drawing/2014/main" id="{54BCEE67-7AE7-4FAD-BE0B-E4DD7B900B8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57" name="Freeform: Shape 56">
                <a:extLst>
                  <a:ext uri="{FF2B5EF4-FFF2-40B4-BE49-F238E27FC236}">
                    <a16:creationId xmlns:a16="http://schemas.microsoft.com/office/drawing/2014/main" id="{E6CBFD26-40CF-4FE4-9C96-D773C9F80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id="{447256C7-C808-4C82-A630-05196AAE6C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id="{EEF74DC0-EFE6-4316-88CA-6DE1FE0631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id="{AEEF082E-F88A-4990-B9A0-496A41D1B3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1" name="Freeform: Shape 60">
                <a:extLst>
                  <a:ext uri="{FF2B5EF4-FFF2-40B4-BE49-F238E27FC236}">
                    <a16:creationId xmlns:a16="http://schemas.microsoft.com/office/drawing/2014/main" id="{9E247848-28A4-4348-9602-91E3EF905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2" name="Freeform: Shape 61">
                <a:extLst>
                  <a:ext uri="{FF2B5EF4-FFF2-40B4-BE49-F238E27FC236}">
                    <a16:creationId xmlns:a16="http://schemas.microsoft.com/office/drawing/2014/main" id="{BC63D56F-93DA-4188-A93A-B0E9279F02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63" name="Freeform: Shape 62">
                <a:extLst>
                  <a:ext uri="{FF2B5EF4-FFF2-40B4-BE49-F238E27FC236}">
                    <a16:creationId xmlns:a16="http://schemas.microsoft.com/office/drawing/2014/main" id="{C4D65CD4-FCAE-410C-8C06-A8672DE5DB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56" name="Freeform: Shape 55">
              <a:extLst>
                <a:ext uri="{FF2B5EF4-FFF2-40B4-BE49-F238E27FC236}">
                  <a16:creationId xmlns:a16="http://schemas.microsoft.com/office/drawing/2014/main" id="{613156BD-CBBB-4C3B-AAA7-C9493C014B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907852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1B83C-3B52-4990-9ACB-511F59219236}"/>
              </a:ext>
            </a:extLst>
          </p:cNvPr>
          <p:cNvSpPr>
            <a:spLocks noGrp="1"/>
          </p:cNvSpPr>
          <p:nvPr>
            <p:ph type="title"/>
          </p:nvPr>
        </p:nvSpPr>
        <p:spPr>
          <a:xfrm>
            <a:off x="2083982" y="142394"/>
            <a:ext cx="6879265" cy="1069717"/>
          </a:xfrm>
        </p:spPr>
        <p:txBody>
          <a:bodyPr/>
          <a:lstStyle/>
          <a:p>
            <a:pPr algn="ctr">
              <a:lnSpc>
                <a:spcPct val="150000"/>
              </a:lnSpc>
              <a:spcAft>
                <a:spcPts val="1000"/>
              </a:spcAft>
            </a:pPr>
            <a:r>
              <a:rPr lang="en-IN" sz="1800" b="1" i="1" u="sng" dirty="0">
                <a:effectLst/>
                <a:latin typeface="Times New Roman" panose="02020603050405020304" pitchFamily="18" charset="0"/>
                <a:ea typeface="Times New Roman" panose="02020603050405020304" pitchFamily="18" charset="0"/>
              </a:rPr>
              <a:t>Visualization-3:- </a:t>
            </a:r>
            <a:r>
              <a:rPr lang="en-IN" sz="1800" dirty="0">
                <a:effectLst/>
                <a:latin typeface="Times New Roman" panose="02020603050405020304" pitchFamily="18" charset="0"/>
                <a:ea typeface="Times New Roman" panose="02020603050405020304" pitchFamily="18" charset="0"/>
              </a:rPr>
              <a:t> </a:t>
            </a:r>
            <a:r>
              <a:rPr lang="en-US" sz="1800" b="1" dirty="0">
                <a:effectLst/>
                <a:latin typeface="Calibri" panose="020F0502020204030204" pitchFamily="34" charset="0"/>
                <a:ea typeface="Times New Roman" panose="02020603050405020304" pitchFamily="18" charset="0"/>
              </a:rPr>
              <a:t>Top RANKING of apps based on INSTALLS</a:t>
            </a:r>
            <a:endParaRPr lang="en-IN" sz="1800" dirty="0">
              <a:effectLst/>
              <a:latin typeface="Calibri" panose="020F0502020204030204" pitchFamily="34" charset="0"/>
              <a:ea typeface="Calibri" panose="020F0502020204030204" pitchFamily="34" charset="0"/>
            </a:endParaRPr>
          </a:p>
        </p:txBody>
      </p:sp>
      <p:sp>
        <p:nvSpPr>
          <p:cNvPr id="3" name="Content Placeholder 2">
            <a:extLst>
              <a:ext uri="{FF2B5EF4-FFF2-40B4-BE49-F238E27FC236}">
                <a16:creationId xmlns:a16="http://schemas.microsoft.com/office/drawing/2014/main" id="{6A794098-AF9D-4D61-AA34-11107671A499}"/>
              </a:ext>
            </a:extLst>
          </p:cNvPr>
          <p:cNvSpPr>
            <a:spLocks noGrp="1"/>
          </p:cNvSpPr>
          <p:nvPr>
            <p:ph idx="1"/>
          </p:nvPr>
        </p:nvSpPr>
        <p:spPr>
          <a:xfrm>
            <a:off x="127591" y="1711842"/>
            <a:ext cx="11865935" cy="5003763"/>
          </a:xfrm>
        </p:spPr>
        <p:txBody>
          <a:bodyPr/>
          <a:lstStyle/>
          <a:p>
            <a:pPr marL="342900" lvl="0" indent="-342900">
              <a:lnSpc>
                <a:spcPct val="150000"/>
              </a:lnSpc>
              <a:spcAft>
                <a:spcPts val="1000"/>
              </a:spcAft>
              <a:buFont typeface="+mj-lt"/>
              <a:buAutoNum type="romanLcPeriod"/>
            </a:pPr>
            <a:r>
              <a:rPr lang="en-IN" sz="1800" b="1" dirty="0">
                <a:effectLst/>
                <a:latin typeface="Times New Roman" panose="02020603050405020304" pitchFamily="18" charset="0"/>
                <a:ea typeface="Times New Roman" panose="02020603050405020304" pitchFamily="18" charset="0"/>
              </a:rPr>
              <a:t>Introduction</a:t>
            </a:r>
            <a:r>
              <a:rPr lang="en-IN" sz="1800" b="1" dirty="0">
                <a:latin typeface="Calibri" panose="020F0502020204030204" pitchFamily="34" charset="0"/>
                <a:ea typeface="Times New Roman" panose="02020603050405020304" pitchFamily="18" charset="0"/>
              </a:rPr>
              <a:t> :- </a:t>
            </a:r>
            <a:r>
              <a:rPr lang="en-IN" sz="1800" dirty="0">
                <a:effectLst/>
                <a:latin typeface="Times New Roman" panose="02020603050405020304" pitchFamily="18" charset="0"/>
                <a:ea typeface="Times New Roman" panose="02020603050405020304" pitchFamily="18" charset="0"/>
              </a:rPr>
              <a:t>This objective is about “ </a:t>
            </a:r>
            <a:r>
              <a:rPr lang="en-US" sz="1800" b="1" dirty="0">
                <a:effectLst/>
                <a:latin typeface="Calibri" panose="020F0502020204030204" pitchFamily="34" charset="0"/>
                <a:ea typeface="Times New Roman" panose="02020603050405020304" pitchFamily="18" charset="0"/>
              </a:rPr>
              <a:t>Top RANKING of apps based on INSTALLS ” </a:t>
            </a:r>
            <a:endParaRPr lang="en-IN" sz="1800" dirty="0">
              <a:effectLst/>
              <a:latin typeface="Calibri" panose="020F0502020204030204" pitchFamily="34" charset="0"/>
              <a:ea typeface="Calibri" panose="020F0502020204030204" pitchFamily="34" charset="0"/>
            </a:endParaRPr>
          </a:p>
          <a:p>
            <a:pPr marL="0" indent="0">
              <a:lnSpc>
                <a:spcPct val="150000"/>
              </a:lnSpc>
              <a:spcAft>
                <a:spcPts val="1000"/>
              </a:spcAft>
              <a:buNone/>
            </a:pPr>
            <a:r>
              <a:rPr lang="en-IN" sz="1800" b="1" i="1" u="sng" dirty="0">
                <a:effectLst/>
                <a:latin typeface="Times New Roman" panose="02020603050405020304" pitchFamily="18" charset="0"/>
                <a:ea typeface="Times New Roman" panose="02020603050405020304" pitchFamily="18" charset="0"/>
              </a:rPr>
              <a:t> General Description :-</a:t>
            </a:r>
            <a:r>
              <a:rPr lang="en-IN" sz="1800" b="1" i="1" u="sng" dirty="0">
                <a:latin typeface="Calibri" panose="020F0502020204030204" pitchFamily="34" charset="0"/>
                <a:ea typeface="Times New Roman" panose="02020603050405020304" pitchFamily="18" charset="0"/>
              </a:rPr>
              <a:t> </a:t>
            </a:r>
            <a:r>
              <a:rPr lang="en-IN" sz="1800" dirty="0">
                <a:solidFill>
                  <a:srgbClr val="222222"/>
                </a:solidFill>
                <a:effectLst/>
                <a:latin typeface="Arial" panose="020B0604020202020204" pitchFamily="34" charset="0"/>
                <a:ea typeface="Calibri" panose="020F0502020204030204" pitchFamily="34" charset="0"/>
              </a:rPr>
              <a:t> </a:t>
            </a:r>
            <a:r>
              <a:rPr lang="en-US" sz="1800" dirty="0">
                <a:solidFill>
                  <a:srgbClr val="222222"/>
                </a:solidFill>
                <a:effectLst/>
                <a:latin typeface="Arial" panose="020B0604020202020204" pitchFamily="34" charset="0"/>
                <a:ea typeface="Calibri" panose="020F0502020204030204" pitchFamily="34" charset="0"/>
              </a:rPr>
              <a:t>In these objective we can get the information about the ranking of top 10 aap based on installs.</a:t>
            </a:r>
            <a:endParaRPr lang="en-IN" sz="1800" dirty="0">
              <a:effectLst/>
              <a:latin typeface="Calibri" panose="020F0502020204030204" pitchFamily="34" charset="0"/>
              <a:ea typeface="Calibri" panose="020F0502020204030204" pitchFamily="34" charset="0"/>
            </a:endParaRPr>
          </a:p>
          <a:p>
            <a:pPr marL="0" indent="0">
              <a:lnSpc>
                <a:spcPct val="150000"/>
              </a:lnSpc>
              <a:spcAft>
                <a:spcPts val="1000"/>
              </a:spcAft>
              <a:buNone/>
            </a:pPr>
            <a:r>
              <a:rPr lang="en-US" sz="1800" dirty="0">
                <a:solidFill>
                  <a:srgbClr val="222222"/>
                </a:solidFill>
                <a:effectLst/>
                <a:latin typeface="Arial" panose="020B0604020202020204" pitchFamily="34" charset="0"/>
                <a:ea typeface="Calibri" panose="020F0502020204030204" pitchFamily="34" charset="0"/>
              </a:rPr>
              <a:t> Basically there are some kind of misinformation like users downloads apps and then just uninstall them</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dirty="0">
                <a:effectLst/>
                <a:latin typeface="Times New Roman" panose="02020603050405020304" pitchFamily="18" charset="0"/>
                <a:ea typeface="Times New Roman" panose="02020603050405020304" pitchFamily="18" charset="0"/>
              </a:rPr>
              <a:t>Specific Requirements, functions and formulas</a:t>
            </a:r>
            <a:r>
              <a:rPr lang="en-IN" sz="1800" b="1" dirty="0">
                <a:latin typeface="Calibri" panose="020F0502020204030204" pitchFamily="34" charset="0"/>
                <a:ea typeface="Times New Roman" panose="02020603050405020304" pitchFamily="18" charset="0"/>
              </a:rPr>
              <a:t> :</a:t>
            </a:r>
            <a:r>
              <a:rPr lang="en-IN" sz="1800" dirty="0">
                <a:effectLst/>
                <a:latin typeface="Times New Roman" panose="02020603050405020304" pitchFamily="18" charset="0"/>
                <a:ea typeface="Times New Roman" panose="02020603050405020304" pitchFamily="18" charset="0"/>
              </a:rPr>
              <a:t>Basically we deal about the top 10 installs for some websites based on their category and finalize the better ones as per the requirements</a:t>
            </a: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3733437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3DFB8-4AF5-4F55-A033-FB23B1F9A83B}"/>
              </a:ext>
            </a:extLst>
          </p:cNvPr>
          <p:cNvSpPr>
            <a:spLocks noGrp="1"/>
          </p:cNvSpPr>
          <p:nvPr>
            <p:ph type="title"/>
          </p:nvPr>
        </p:nvSpPr>
        <p:spPr>
          <a:xfrm>
            <a:off x="3113568" y="191385"/>
            <a:ext cx="4807688" cy="669851"/>
          </a:xfrm>
        </p:spPr>
        <p:txBody>
          <a:bodyPr>
            <a:normAutofit/>
          </a:bodyPr>
          <a:lstStyle/>
          <a:p>
            <a:r>
              <a:rPr lang="en-IN" sz="3600" dirty="0"/>
              <a:t>Visualization results :</a:t>
            </a:r>
          </a:p>
        </p:txBody>
      </p:sp>
      <p:sp>
        <p:nvSpPr>
          <p:cNvPr id="3" name="Content Placeholder 2">
            <a:extLst>
              <a:ext uri="{FF2B5EF4-FFF2-40B4-BE49-F238E27FC236}">
                <a16:creationId xmlns:a16="http://schemas.microsoft.com/office/drawing/2014/main" id="{CFA218D9-FC83-4104-8190-D648E4A4D3D0}"/>
              </a:ext>
            </a:extLst>
          </p:cNvPr>
          <p:cNvSpPr>
            <a:spLocks noGrp="1"/>
          </p:cNvSpPr>
          <p:nvPr>
            <p:ph idx="1"/>
          </p:nvPr>
        </p:nvSpPr>
        <p:spPr>
          <a:xfrm>
            <a:off x="170121" y="861236"/>
            <a:ext cx="11823405" cy="5901071"/>
          </a:xfrm>
        </p:spPr>
        <p:txBody>
          <a:bodyPr/>
          <a:lstStyle/>
          <a:p>
            <a:endParaRPr lang="en-IN" dirty="0"/>
          </a:p>
        </p:txBody>
      </p:sp>
      <p:pic>
        <p:nvPicPr>
          <p:cNvPr id="4" name="Picture 3" descr="Graphical user interface, application&#10;&#10;Description automatically generated">
            <a:extLst>
              <a:ext uri="{FF2B5EF4-FFF2-40B4-BE49-F238E27FC236}">
                <a16:creationId xmlns:a16="http://schemas.microsoft.com/office/drawing/2014/main" id="{8D0D4704-4F92-42CB-8D2B-931E71905DF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72902" y="861236"/>
            <a:ext cx="11720624" cy="5805379"/>
          </a:xfrm>
          <a:prstGeom prst="rect">
            <a:avLst/>
          </a:prstGeom>
        </p:spPr>
      </p:pic>
    </p:spTree>
    <p:extLst>
      <p:ext uri="{BB962C8B-B14F-4D97-AF65-F5344CB8AC3E}">
        <p14:creationId xmlns:p14="http://schemas.microsoft.com/office/powerpoint/2010/main" val="1939660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9DE5D-9A81-4327-A51D-50AAD6AF7F98}"/>
              </a:ext>
            </a:extLst>
          </p:cNvPr>
          <p:cNvSpPr>
            <a:spLocks noGrp="1"/>
          </p:cNvSpPr>
          <p:nvPr>
            <p:ph type="title"/>
          </p:nvPr>
        </p:nvSpPr>
        <p:spPr>
          <a:xfrm>
            <a:off x="1773864" y="78047"/>
            <a:ext cx="6838507" cy="1027740"/>
          </a:xfrm>
        </p:spPr>
        <p:txBody>
          <a:bodyPr>
            <a:normAutofit/>
          </a:bodyPr>
          <a:lstStyle/>
          <a:p>
            <a:r>
              <a:rPr lang="en-IN" sz="2400" b="1" i="1" u="sng" dirty="0">
                <a:effectLst/>
                <a:latin typeface="Times New Roman" panose="02020603050405020304" pitchFamily="18" charset="0"/>
                <a:ea typeface="Times New Roman" panose="02020603050405020304" pitchFamily="18" charset="0"/>
              </a:rPr>
              <a:t>Visualization-4:-</a:t>
            </a:r>
            <a:r>
              <a:rPr lang="en-IN" sz="2400" b="1" kern="1200" dirty="0">
                <a:solidFill>
                  <a:srgbClr val="707070"/>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2400" b="1" i="1" dirty="0">
                <a:effectLst/>
                <a:latin typeface="Calibri" panose="020F0502020204030204" pitchFamily="34" charset="0"/>
                <a:ea typeface="Times New Roman" panose="02020603050405020304" pitchFamily="18" charset="0"/>
              </a:rPr>
              <a:t>number of apps based on rating</a:t>
            </a:r>
            <a:endParaRPr lang="en-IN" sz="2400" dirty="0"/>
          </a:p>
        </p:txBody>
      </p:sp>
      <p:sp>
        <p:nvSpPr>
          <p:cNvPr id="3" name="Content Placeholder 2">
            <a:extLst>
              <a:ext uri="{FF2B5EF4-FFF2-40B4-BE49-F238E27FC236}">
                <a16:creationId xmlns:a16="http://schemas.microsoft.com/office/drawing/2014/main" id="{6BCFE7E6-56A1-454B-B5B0-A6A72696A723}"/>
              </a:ext>
            </a:extLst>
          </p:cNvPr>
          <p:cNvSpPr>
            <a:spLocks noGrp="1"/>
          </p:cNvSpPr>
          <p:nvPr>
            <p:ph idx="1"/>
          </p:nvPr>
        </p:nvSpPr>
        <p:spPr>
          <a:xfrm>
            <a:off x="74427" y="925033"/>
            <a:ext cx="12014791" cy="5854920"/>
          </a:xfrm>
        </p:spPr>
        <p:txBody>
          <a:bodyPr/>
          <a:lstStyle/>
          <a:p>
            <a:pPr marL="342900" lvl="0" indent="-342900">
              <a:lnSpc>
                <a:spcPct val="150000"/>
              </a:lnSpc>
              <a:spcAft>
                <a:spcPts val="1000"/>
              </a:spcAft>
              <a:buFont typeface="+mj-lt"/>
              <a:buAutoNum type="romanLcPeriod"/>
            </a:pPr>
            <a:r>
              <a:rPr lang="en-IN" sz="1800" b="1" i="1" u="sng" dirty="0">
                <a:effectLst/>
                <a:latin typeface="Times New Roman" panose="02020603050405020304" pitchFamily="18" charset="0"/>
                <a:ea typeface="Times New Roman" panose="02020603050405020304" pitchFamily="18" charset="0"/>
              </a:rPr>
              <a:t>Introduction:-</a:t>
            </a:r>
            <a:r>
              <a:rPr lang="en-IN" sz="1800" b="1" i="1" u="sng" dirty="0">
                <a:latin typeface="Calibri" panose="020F0502020204030204" pitchFamily="34" charset="0"/>
                <a:ea typeface="Times New Roman" panose="02020603050405020304" pitchFamily="18" charset="0"/>
              </a:rPr>
              <a:t> </a:t>
            </a:r>
            <a:r>
              <a:rPr lang="en-IN" sz="1800" dirty="0">
                <a:latin typeface="Calibri" panose="020F0502020204030204" pitchFamily="34" charset="0"/>
                <a:ea typeface="Times New Roman" panose="02020603050405020304" pitchFamily="18" charset="0"/>
              </a:rPr>
              <a:t> </a:t>
            </a:r>
            <a:r>
              <a:rPr lang="en-IN" sz="1800" dirty="0">
                <a:effectLst/>
                <a:latin typeface="Times New Roman" panose="02020603050405020304" pitchFamily="18" charset="0"/>
                <a:ea typeface="Times New Roman" panose="02020603050405020304" pitchFamily="18" charset="0"/>
              </a:rPr>
              <a:t>This objective is about the </a:t>
            </a:r>
            <a:r>
              <a:rPr lang="en-US" sz="1800" b="1" dirty="0">
                <a:effectLst/>
                <a:latin typeface="Calibri" panose="020F0502020204030204" pitchFamily="34" charset="0"/>
                <a:ea typeface="Times New Roman" panose="02020603050405020304" pitchFamily="18" charset="0"/>
              </a:rPr>
              <a:t>number of apps based on rating</a:t>
            </a:r>
            <a:r>
              <a:rPr lang="en-IN" sz="1800"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i="1" u="sng" dirty="0">
                <a:effectLst/>
                <a:latin typeface="Times New Roman" panose="02020603050405020304" pitchFamily="18" charset="0"/>
                <a:ea typeface="Times New Roman" panose="02020603050405020304" pitchFamily="18" charset="0"/>
              </a:rPr>
              <a:t>General Description</a:t>
            </a:r>
            <a:r>
              <a:rPr lang="en-IN" sz="1800" b="1" i="1" u="sng" dirty="0">
                <a:latin typeface="Calibri" panose="020F0502020204030204" pitchFamily="34" charset="0"/>
                <a:ea typeface="Times New Roman" panose="02020603050405020304" pitchFamily="18" charset="0"/>
              </a:rPr>
              <a:t> </a:t>
            </a:r>
            <a:r>
              <a:rPr lang="en-IN" sz="1800" dirty="0">
                <a:latin typeface="Calibri" panose="020F0502020204030204" pitchFamily="34" charset="0"/>
                <a:ea typeface="Times New Roman" panose="02020603050405020304" pitchFamily="18" charset="0"/>
              </a:rPr>
              <a:t> :</a:t>
            </a:r>
            <a:r>
              <a:rPr lang="en-US" sz="1800" dirty="0">
                <a:solidFill>
                  <a:srgbClr val="202124"/>
                </a:solidFill>
                <a:effectLst/>
                <a:latin typeface="Arial" panose="020B0604020202020204" pitchFamily="34" charset="0"/>
                <a:ea typeface="Calibri" panose="020F0502020204030204" pitchFamily="34" charset="0"/>
              </a:rPr>
              <a:t>Rating is the main requirement for the application development and promotion and it helps lot of the customers.</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dirty="0">
                <a:effectLst/>
                <a:latin typeface="Times New Roman" panose="02020603050405020304" pitchFamily="18" charset="0"/>
                <a:ea typeface="Times New Roman" panose="02020603050405020304" pitchFamily="18" charset="0"/>
              </a:rPr>
              <a:t>Specific Requirements, functions and formulas</a:t>
            </a:r>
            <a:endParaRPr lang="en-IN" sz="1800" b="1" dirty="0">
              <a:latin typeface="Calibri" panose="020F0502020204030204" pitchFamily="34" charset="0"/>
              <a:ea typeface="Times New Roman" panose="02020603050405020304" pitchFamily="18" charset="0"/>
            </a:endParaRPr>
          </a:p>
          <a:p>
            <a:pPr marL="0" lvl="0" indent="0">
              <a:lnSpc>
                <a:spcPct val="150000"/>
              </a:lnSpc>
              <a:spcAft>
                <a:spcPts val="1000"/>
              </a:spcAft>
              <a:buNone/>
            </a:pPr>
            <a:r>
              <a:rPr lang="en-IN" sz="1800" b="1" dirty="0">
                <a:effectLst/>
                <a:latin typeface="Calibri" panose="020F0502020204030204" pitchFamily="34" charset="0"/>
                <a:ea typeface="Times New Roman" panose="02020603050405020304" pitchFamily="18" charset="0"/>
              </a:rPr>
              <a:t> </a:t>
            </a:r>
            <a:r>
              <a:rPr lang="en-IN" sz="1800" dirty="0">
                <a:effectLst/>
                <a:latin typeface="Times New Roman" panose="02020603050405020304" pitchFamily="18" charset="0"/>
                <a:ea typeface="Times New Roman" panose="02020603050405020304" pitchFamily="18" charset="0"/>
              </a:rPr>
              <a:t>In this objective I have analysed the number of apps based on rating </a:t>
            </a: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30257219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29B3E-04E1-4B24-923C-7FE0183C8290}"/>
              </a:ext>
            </a:extLst>
          </p:cNvPr>
          <p:cNvSpPr>
            <a:spLocks noGrp="1"/>
          </p:cNvSpPr>
          <p:nvPr>
            <p:ph type="title"/>
          </p:nvPr>
        </p:nvSpPr>
        <p:spPr>
          <a:xfrm>
            <a:off x="4579974" y="216269"/>
            <a:ext cx="3032051" cy="634335"/>
          </a:xfrm>
        </p:spPr>
        <p:txBody>
          <a:bodyPr>
            <a:normAutofit/>
          </a:bodyPr>
          <a:lstStyle/>
          <a:p>
            <a:r>
              <a:rPr lang="en-IN" sz="2400" b="1" dirty="0">
                <a:effectLst/>
                <a:latin typeface="Times New Roman" panose="02020603050405020304" pitchFamily="18" charset="0"/>
                <a:ea typeface="Times New Roman" panose="02020603050405020304" pitchFamily="18" charset="0"/>
              </a:rPr>
              <a:t>Analysis results</a:t>
            </a:r>
            <a:endParaRPr lang="en-IN" sz="5400" dirty="0"/>
          </a:p>
        </p:txBody>
      </p:sp>
      <p:pic>
        <p:nvPicPr>
          <p:cNvPr id="4" name="Content Placeholder 3" descr="Graphical user interface, application&#10;&#10;Description automatically generated">
            <a:extLst>
              <a:ext uri="{FF2B5EF4-FFF2-40B4-BE49-F238E27FC236}">
                <a16:creationId xmlns:a16="http://schemas.microsoft.com/office/drawing/2014/main" id="{F4C4BD8A-C788-4738-A7CF-A4778DCA0D04}"/>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361507" y="946298"/>
            <a:ext cx="11830493" cy="5911701"/>
          </a:xfrm>
          <a:prstGeom prst="rect">
            <a:avLst/>
          </a:prstGeom>
        </p:spPr>
      </p:pic>
    </p:spTree>
    <p:extLst>
      <p:ext uri="{BB962C8B-B14F-4D97-AF65-F5344CB8AC3E}">
        <p14:creationId xmlns:p14="http://schemas.microsoft.com/office/powerpoint/2010/main" val="12497357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557D1-F03D-4827-A164-063E605D5616}"/>
              </a:ext>
            </a:extLst>
          </p:cNvPr>
          <p:cNvSpPr>
            <a:spLocks noGrp="1"/>
          </p:cNvSpPr>
          <p:nvPr>
            <p:ph type="title"/>
          </p:nvPr>
        </p:nvSpPr>
        <p:spPr>
          <a:xfrm>
            <a:off x="838200" y="78046"/>
            <a:ext cx="8263270" cy="836354"/>
          </a:xfrm>
        </p:spPr>
        <p:txBody>
          <a:bodyPr>
            <a:noAutofit/>
          </a:bodyPr>
          <a:lstStyle/>
          <a:p>
            <a:pPr algn="ctr"/>
            <a:r>
              <a:rPr lang="en-IN" sz="3600" b="1" i="1" u="sng" dirty="0">
                <a:effectLst/>
                <a:latin typeface="Times New Roman" panose="02020603050405020304" pitchFamily="18" charset="0"/>
                <a:ea typeface="Times New Roman" panose="02020603050405020304" pitchFamily="18" charset="0"/>
              </a:rPr>
              <a:t>Visualization-5:-</a:t>
            </a:r>
            <a:br>
              <a:rPr lang="en-IN" sz="3600" dirty="0">
                <a:effectLst/>
                <a:latin typeface="Calibri" panose="020F0502020204030204" pitchFamily="34" charset="0"/>
                <a:ea typeface="Calibri" panose="020F0502020204030204" pitchFamily="34" charset="0"/>
              </a:rPr>
            </a:br>
            <a:endParaRPr lang="en-IN" sz="3600" dirty="0"/>
          </a:p>
        </p:txBody>
      </p:sp>
      <p:sp>
        <p:nvSpPr>
          <p:cNvPr id="3" name="Content Placeholder 2">
            <a:extLst>
              <a:ext uri="{FF2B5EF4-FFF2-40B4-BE49-F238E27FC236}">
                <a16:creationId xmlns:a16="http://schemas.microsoft.com/office/drawing/2014/main" id="{A10115F2-F6C8-4660-8198-E672BE00F452}"/>
              </a:ext>
            </a:extLst>
          </p:cNvPr>
          <p:cNvSpPr>
            <a:spLocks noGrp="1"/>
          </p:cNvSpPr>
          <p:nvPr>
            <p:ph idx="1"/>
          </p:nvPr>
        </p:nvSpPr>
        <p:spPr>
          <a:xfrm>
            <a:off x="446567" y="1825625"/>
            <a:ext cx="10907233" cy="4667250"/>
          </a:xfrm>
        </p:spPr>
        <p:txBody>
          <a:bodyPr>
            <a:normAutofit/>
          </a:bodyPr>
          <a:lstStyle/>
          <a:p>
            <a:pPr marL="342900" lvl="0" indent="-342900">
              <a:lnSpc>
                <a:spcPct val="150000"/>
              </a:lnSpc>
              <a:spcAft>
                <a:spcPts val="1000"/>
              </a:spcAft>
              <a:buFont typeface="+mj-lt"/>
              <a:buAutoNum type="romanLcPeriod"/>
            </a:pPr>
            <a:r>
              <a:rPr lang="en-IN" sz="1800" b="1" i="1" u="sng" dirty="0">
                <a:effectLst/>
                <a:latin typeface="Times New Roman" panose="02020603050405020304" pitchFamily="18" charset="0"/>
                <a:ea typeface="Times New Roman" panose="02020603050405020304" pitchFamily="18" charset="0"/>
              </a:rPr>
              <a:t>Introduction:- </a:t>
            </a:r>
            <a:r>
              <a:rPr lang="en-IN" sz="1800" dirty="0">
                <a:effectLst/>
                <a:latin typeface="Times New Roman" panose="02020603050405020304" pitchFamily="18" charset="0"/>
                <a:ea typeface="Times New Roman" panose="02020603050405020304" pitchFamily="18" charset="0"/>
              </a:rPr>
              <a:t>This objective is about the </a:t>
            </a:r>
            <a:r>
              <a:rPr lang="en-IN" sz="1800" b="1" dirty="0">
                <a:effectLst/>
                <a:latin typeface="Calibri" panose="020F0502020204030204" pitchFamily="34" charset="0"/>
                <a:ea typeface="Times New Roman" panose="02020603050405020304" pitchFamily="18" charset="0"/>
              </a:rPr>
              <a:t>Number of apps that are most recently updated</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dirty="0">
                <a:effectLst/>
                <a:latin typeface="Times New Roman" panose="02020603050405020304" pitchFamily="18" charset="0"/>
                <a:ea typeface="Times New Roman" panose="02020603050405020304" pitchFamily="18" charset="0"/>
              </a:rPr>
              <a:t>General Description :- </a:t>
            </a:r>
            <a:r>
              <a:rPr lang="en-IN" sz="1800" dirty="0">
                <a:effectLst/>
                <a:latin typeface="Times New Roman" panose="02020603050405020304" pitchFamily="18" charset="0"/>
                <a:ea typeface="Times New Roman" panose="02020603050405020304" pitchFamily="18" charset="0"/>
              </a:rPr>
              <a:t>As customers uses the application many of them gets many issues in order to resolve those issues lot of updates are done. As the application gets updated it gives lot of best  experience to the customers</a:t>
            </a:r>
            <a:r>
              <a:rPr lang="en-IN" sz="1800" dirty="0">
                <a:effectLst/>
                <a:latin typeface="Calibri" panose="020F0502020204030204" pitchFamily="34" charset="0"/>
                <a:ea typeface="Times New Roman" panose="02020603050405020304" pitchFamily="18" charset="0"/>
              </a:rPr>
              <a:t>. Which further helps the customers to feel happy and satisfied for the usage</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dirty="0">
                <a:effectLst/>
                <a:latin typeface="Times New Roman" panose="02020603050405020304" pitchFamily="18" charset="0"/>
                <a:ea typeface="Times New Roman" panose="02020603050405020304" pitchFamily="18" charset="0"/>
              </a:rPr>
              <a:t>Specific Requirements, functions and formulas</a:t>
            </a:r>
            <a:r>
              <a:rPr lang="en-IN" sz="1800" b="1" dirty="0">
                <a:latin typeface="Calibri" panose="020F0502020204030204" pitchFamily="34" charset="0"/>
                <a:ea typeface="Times New Roman" panose="02020603050405020304" pitchFamily="18" charset="0"/>
              </a:rPr>
              <a:t> :- </a:t>
            </a:r>
            <a:r>
              <a:rPr lang="en-IN" sz="1800" dirty="0">
                <a:effectLst/>
                <a:latin typeface="Times New Roman" panose="02020603050405020304" pitchFamily="18" charset="0"/>
                <a:ea typeface="Times New Roman" panose="02020603050405020304" pitchFamily="18" charset="0"/>
              </a:rPr>
              <a:t>In this objective I have analysed the number of apps that was recently updated.</a:t>
            </a: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2169321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6FF83-B7B3-4E9A-8606-3CB6EC422AAB}"/>
              </a:ext>
            </a:extLst>
          </p:cNvPr>
          <p:cNvSpPr>
            <a:spLocks noGrp="1"/>
          </p:cNvSpPr>
          <p:nvPr>
            <p:ph type="title"/>
          </p:nvPr>
        </p:nvSpPr>
        <p:spPr>
          <a:xfrm>
            <a:off x="2932814" y="0"/>
            <a:ext cx="5052237" cy="1325563"/>
          </a:xfrm>
        </p:spPr>
        <p:txBody>
          <a:bodyPr>
            <a:normAutofit/>
          </a:bodyPr>
          <a:lstStyle/>
          <a:p>
            <a:r>
              <a:rPr lang="en-IN" sz="4000" b="1" dirty="0">
                <a:effectLst/>
                <a:latin typeface="Times New Roman" panose="02020603050405020304" pitchFamily="18" charset="0"/>
                <a:ea typeface="Times New Roman" panose="02020603050405020304" pitchFamily="18" charset="0"/>
              </a:rPr>
              <a:t>Visualization-6:-</a:t>
            </a:r>
            <a:endParaRPr lang="en-IN" sz="4000" dirty="0"/>
          </a:p>
        </p:txBody>
      </p:sp>
      <p:sp>
        <p:nvSpPr>
          <p:cNvPr id="3" name="Content Placeholder 2">
            <a:extLst>
              <a:ext uri="{FF2B5EF4-FFF2-40B4-BE49-F238E27FC236}">
                <a16:creationId xmlns:a16="http://schemas.microsoft.com/office/drawing/2014/main" id="{C3A58257-B4E2-42AF-A7DF-28858F6AF7DF}"/>
              </a:ext>
            </a:extLst>
          </p:cNvPr>
          <p:cNvSpPr>
            <a:spLocks noGrp="1"/>
          </p:cNvSpPr>
          <p:nvPr>
            <p:ph idx="1"/>
          </p:nvPr>
        </p:nvSpPr>
        <p:spPr>
          <a:xfrm>
            <a:off x="212651" y="1825625"/>
            <a:ext cx="11780875" cy="4894152"/>
          </a:xfrm>
        </p:spPr>
        <p:txBody>
          <a:bodyPr>
            <a:normAutofit/>
          </a:bodyPr>
          <a:lstStyle/>
          <a:p>
            <a:pPr marL="342900" lvl="0" indent="-342900">
              <a:lnSpc>
                <a:spcPct val="150000"/>
              </a:lnSpc>
              <a:spcAft>
                <a:spcPts val="1000"/>
              </a:spcAft>
              <a:buFont typeface="+mj-lt"/>
              <a:buAutoNum type="romanLcPeriod"/>
            </a:pPr>
            <a:r>
              <a:rPr lang="en-IN" sz="1800" b="1" i="1" u="sng" dirty="0">
                <a:effectLst/>
                <a:latin typeface="Times New Roman" panose="02020603050405020304" pitchFamily="18" charset="0"/>
                <a:ea typeface="Times New Roman" panose="02020603050405020304" pitchFamily="18" charset="0"/>
              </a:rPr>
              <a:t>Introduction:-</a:t>
            </a:r>
            <a:r>
              <a:rPr lang="en-IN" sz="1800" dirty="0">
                <a:effectLst/>
                <a:latin typeface="Calibri" panose="020F0502020204030204" pitchFamily="34" charset="0"/>
                <a:ea typeface="Times New Roman" panose="02020603050405020304" pitchFamily="18" charset="0"/>
              </a:rPr>
              <a:t>   </a:t>
            </a:r>
            <a:r>
              <a:rPr lang="en-IN" sz="1800" dirty="0">
                <a:effectLst/>
                <a:latin typeface="Times New Roman" panose="02020603050405020304" pitchFamily="18" charset="0"/>
                <a:ea typeface="Times New Roman" panose="02020603050405020304" pitchFamily="18" charset="0"/>
              </a:rPr>
              <a:t>This objective is about the “</a:t>
            </a:r>
            <a:r>
              <a:rPr lang="en-US" sz="1800" b="1" dirty="0">
                <a:effectLst/>
                <a:latin typeface="Calibri" panose="020F0502020204030204" pitchFamily="34" charset="0"/>
                <a:ea typeface="Times New Roman" panose="02020603050405020304" pitchFamily="18" charset="0"/>
              </a:rPr>
              <a:t>top maximum sized app category wise “</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dirty="0">
                <a:effectLst/>
                <a:latin typeface="Times New Roman" panose="02020603050405020304" pitchFamily="18" charset="0"/>
                <a:ea typeface="Times New Roman" panose="02020603050405020304" pitchFamily="18" charset="0"/>
              </a:rPr>
              <a:t>General Description</a:t>
            </a:r>
            <a:r>
              <a:rPr lang="en-IN" sz="1800" b="1" dirty="0">
                <a:latin typeface="Calibri" panose="020F0502020204030204" pitchFamily="34" charset="0"/>
                <a:ea typeface="Times New Roman" panose="02020603050405020304" pitchFamily="18" charset="0"/>
              </a:rPr>
              <a:t>  </a:t>
            </a:r>
            <a:r>
              <a:rPr lang="en-IN" sz="1800" dirty="0">
                <a:effectLst/>
                <a:latin typeface="Calibri" panose="020F0502020204030204" pitchFamily="34" charset="0"/>
                <a:ea typeface="Times New Roman" panose="02020603050405020304" pitchFamily="18" charset="0"/>
              </a:rPr>
              <a:t>In these analysis I have analysed about the maximum size of the application as per category wise</a:t>
            </a:r>
            <a:endParaRPr lang="en-IN" sz="1800" dirty="0">
              <a:effectLst/>
              <a:latin typeface="Calibri" panose="020F0502020204030204" pitchFamily="34" charset="0"/>
              <a:ea typeface="Calibri" panose="020F0502020204030204" pitchFamily="34" charset="0"/>
            </a:endParaRPr>
          </a:p>
          <a:p>
            <a:pPr marL="457200" indent="0">
              <a:lnSpc>
                <a:spcPct val="150000"/>
              </a:lnSpc>
              <a:spcAft>
                <a:spcPts val="1000"/>
              </a:spcAft>
              <a:buNone/>
            </a:pPr>
            <a:r>
              <a:rPr lang="en-IN" sz="1800" dirty="0">
                <a:effectLst/>
                <a:latin typeface="Calibri" panose="020F0502020204030204" pitchFamily="34" charset="0"/>
                <a:ea typeface="Times New Roman" panose="02020603050405020304" pitchFamily="18" charset="0"/>
              </a:rPr>
              <a:t>As the size of the application increases many of the customers shows less interest to download it.</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dirty="0">
                <a:effectLst/>
                <a:latin typeface="Times New Roman" panose="02020603050405020304" pitchFamily="18" charset="0"/>
                <a:ea typeface="Times New Roman" panose="02020603050405020304" pitchFamily="18" charset="0"/>
              </a:rPr>
              <a:t>Specific Requirements, functions and formulas</a:t>
            </a:r>
            <a:endParaRPr lang="en-IN" sz="1800" dirty="0">
              <a:effectLst/>
              <a:latin typeface="Calibri" panose="020F0502020204030204" pitchFamily="34" charset="0"/>
              <a:ea typeface="Calibri" panose="020F0502020204030204" pitchFamily="34" charset="0"/>
            </a:endParaRPr>
          </a:p>
          <a:p>
            <a:pPr marL="685800" indent="0">
              <a:lnSpc>
                <a:spcPct val="150000"/>
              </a:lnSpc>
              <a:spcAft>
                <a:spcPts val="1000"/>
              </a:spcAft>
              <a:buNone/>
            </a:pPr>
            <a:r>
              <a:rPr lang="en-IN" sz="1800" dirty="0">
                <a:effectLst/>
                <a:latin typeface="Times New Roman" panose="02020603050405020304" pitchFamily="18" charset="0"/>
                <a:ea typeface="Times New Roman" panose="02020603050405020304" pitchFamily="18" charset="0"/>
              </a:rPr>
              <a:t>In this objective I have analysed about the application which has maximum sized as per category wise.</a:t>
            </a: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14957951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9E5A3-3202-4D03-8E27-A8E6E29D96BE}"/>
              </a:ext>
            </a:extLst>
          </p:cNvPr>
          <p:cNvSpPr>
            <a:spLocks noGrp="1"/>
          </p:cNvSpPr>
          <p:nvPr>
            <p:ph type="title"/>
          </p:nvPr>
        </p:nvSpPr>
        <p:spPr>
          <a:xfrm>
            <a:off x="838200" y="365126"/>
            <a:ext cx="4074042" cy="676866"/>
          </a:xfrm>
        </p:spPr>
        <p:txBody>
          <a:bodyPr>
            <a:normAutofit/>
          </a:bodyPr>
          <a:lstStyle/>
          <a:p>
            <a:r>
              <a:rPr lang="en-IN" sz="3600" dirty="0"/>
              <a:t>Analysis results :-</a:t>
            </a:r>
          </a:p>
        </p:txBody>
      </p:sp>
      <p:pic>
        <p:nvPicPr>
          <p:cNvPr id="4" name="Content Placeholder 3" descr="Graphical user interface&#10;&#10;Description automatically generated">
            <a:extLst>
              <a:ext uri="{FF2B5EF4-FFF2-40B4-BE49-F238E27FC236}">
                <a16:creationId xmlns:a16="http://schemas.microsoft.com/office/drawing/2014/main" id="{BF5A9A29-81B7-4B31-95C9-064AD658220E}"/>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1078265" y="1041400"/>
            <a:ext cx="10038645" cy="5646738"/>
          </a:xfrm>
          <a:prstGeom prst="rect">
            <a:avLst/>
          </a:prstGeom>
        </p:spPr>
      </p:pic>
    </p:spTree>
    <p:extLst>
      <p:ext uri="{BB962C8B-B14F-4D97-AF65-F5344CB8AC3E}">
        <p14:creationId xmlns:p14="http://schemas.microsoft.com/office/powerpoint/2010/main" val="12477156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A5DD1-2236-4A1F-93B5-419CE469EE37}"/>
              </a:ext>
            </a:extLst>
          </p:cNvPr>
          <p:cNvSpPr>
            <a:spLocks noGrp="1"/>
          </p:cNvSpPr>
          <p:nvPr>
            <p:ph type="title"/>
          </p:nvPr>
        </p:nvSpPr>
        <p:spPr/>
        <p:txBody>
          <a:bodyPr>
            <a:normAutofit/>
          </a:bodyPr>
          <a:lstStyle/>
          <a:p>
            <a:r>
              <a:rPr lang="en-IN" sz="4400" b="1" dirty="0">
                <a:effectLst/>
                <a:latin typeface="Times New Roman" panose="02020603050405020304" pitchFamily="18" charset="0"/>
                <a:ea typeface="Times New Roman" panose="02020603050405020304" pitchFamily="18" charset="0"/>
              </a:rPr>
              <a:t>List of Analysis with results :</a:t>
            </a:r>
            <a:endParaRPr lang="en-IN" dirty="0"/>
          </a:p>
        </p:txBody>
      </p:sp>
      <p:sp>
        <p:nvSpPr>
          <p:cNvPr id="3" name="Content Placeholder 2">
            <a:extLst>
              <a:ext uri="{FF2B5EF4-FFF2-40B4-BE49-F238E27FC236}">
                <a16:creationId xmlns:a16="http://schemas.microsoft.com/office/drawing/2014/main" id="{8421A70A-97E1-4F3F-917C-0566F448F1F9}"/>
              </a:ext>
            </a:extLst>
          </p:cNvPr>
          <p:cNvSpPr>
            <a:spLocks noGrp="1"/>
          </p:cNvSpPr>
          <p:nvPr>
            <p:ph idx="1"/>
          </p:nvPr>
        </p:nvSpPr>
        <p:spPr/>
        <p:txBody>
          <a:bodyPr>
            <a:normAutofit fontScale="85000" lnSpcReduction="20000"/>
          </a:bodyPr>
          <a:lstStyle/>
          <a:p>
            <a:pPr marL="0" lvl="0" indent="0">
              <a:spcAft>
                <a:spcPts val="1000"/>
              </a:spcAft>
              <a:buNone/>
            </a:pPr>
            <a:r>
              <a:rPr lang="en-US" sz="1800" dirty="0">
                <a:effectLst/>
                <a:latin typeface="Times New Roman" panose="02020603050405020304" pitchFamily="18" charset="0"/>
                <a:ea typeface="Calibri" panose="020F0502020204030204" pitchFamily="34" charset="0"/>
              </a:rPr>
              <a:t> Analyzing the good app based on the following 6 objectives</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arenR"/>
            </a:pPr>
            <a:r>
              <a:rPr lang="en-US" sz="1800" dirty="0">
                <a:effectLst/>
                <a:latin typeface="Times New Roman" panose="02020603050405020304" pitchFamily="18" charset="0"/>
                <a:ea typeface="Calibri" panose="020F0502020204030204" pitchFamily="34" charset="0"/>
              </a:rPr>
              <a:t>Calculating the top 10 number ratings for a particular app from play store dataset</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arenR"/>
            </a:pPr>
            <a:r>
              <a:rPr lang="en-US" sz="1800" dirty="0">
                <a:effectLst/>
                <a:latin typeface="Times New Roman" panose="02020603050405020304" pitchFamily="18" charset="0"/>
                <a:ea typeface="Calibri" panose="020F0502020204030204" pitchFamily="34" charset="0"/>
              </a:rPr>
              <a:t>Calculating the Top ranking of applications based on content wise</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arenR"/>
            </a:pPr>
            <a:r>
              <a:rPr lang="en-US" sz="1800" dirty="0">
                <a:effectLst/>
                <a:latin typeface="Times New Roman" panose="02020603050405020304" pitchFamily="18" charset="0"/>
                <a:ea typeface="Calibri" panose="020F0502020204030204" pitchFamily="34" charset="0"/>
              </a:rPr>
              <a:t>Calculating top 10 Application based on Installs.</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arenR"/>
            </a:pPr>
            <a:r>
              <a:rPr lang="en-US" sz="1800" dirty="0">
                <a:effectLst/>
                <a:latin typeface="Times New Roman" panose="02020603050405020304" pitchFamily="18" charset="0"/>
                <a:ea typeface="Calibri" panose="020F0502020204030204" pitchFamily="34" charset="0"/>
              </a:rPr>
              <a:t>Number of apps that are most recently updated</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arenR"/>
            </a:pPr>
            <a:r>
              <a:rPr lang="en-US" sz="1800" dirty="0">
                <a:effectLst/>
                <a:latin typeface="Times New Roman" panose="02020603050405020304" pitchFamily="18" charset="0"/>
                <a:ea typeface="Calibri" panose="020F0502020204030204" pitchFamily="34" charset="0"/>
              </a:rPr>
              <a:t>top maximum sized app category wise</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arenR"/>
            </a:pPr>
            <a:r>
              <a:rPr lang="en-US" sz="1800" dirty="0">
                <a:effectLst/>
                <a:latin typeface="Times New Roman" panose="02020603050405020304" pitchFamily="18" charset="0"/>
                <a:ea typeface="Calibri" panose="020F0502020204030204" pitchFamily="34" charset="0"/>
              </a:rPr>
              <a:t>Calculating the average no of ratings for a particular app from play store dataset</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arenR"/>
            </a:pPr>
            <a:r>
              <a:rPr lang="en-US" sz="1800" dirty="0">
                <a:effectLst/>
                <a:latin typeface="Times New Roman" panose="02020603050405020304" pitchFamily="18" charset="0"/>
                <a:ea typeface="Calibri" panose="020F0502020204030204" pitchFamily="34" charset="0"/>
              </a:rPr>
              <a:t>Calculating the average one-off categories rank for a particular application </a:t>
            </a:r>
          </a:p>
          <a:p>
            <a:pPr marL="342900" lvl="0" indent="-342900">
              <a:spcAft>
                <a:spcPts val="1000"/>
              </a:spcAft>
              <a:buFont typeface="+mj-lt"/>
              <a:buAutoNum type="arabicParenR"/>
            </a:pPr>
            <a:r>
              <a:rPr lang="en-US" sz="1800" dirty="0">
                <a:effectLst/>
                <a:latin typeface="Times New Roman" panose="02020603050405020304" pitchFamily="18" charset="0"/>
                <a:ea typeface="Calibri" panose="020F0502020204030204" pitchFamily="34" charset="0"/>
              </a:rPr>
              <a:t>In the dashboard the combination of the above objectives is also provided to compare and with the slicers and timelines provided we can download the particular app as per our requirements </a:t>
            </a:r>
            <a:endParaRPr lang="en-IN" sz="1800" dirty="0">
              <a:effectLst/>
              <a:latin typeface="Calibri" panose="020F0502020204030204" pitchFamily="34" charset="0"/>
              <a:ea typeface="Calibri" panose="020F0502020204030204" pitchFamily="34" charset="0"/>
            </a:endParaRPr>
          </a:p>
          <a:p>
            <a:pPr marL="228600">
              <a:lnSpc>
                <a:spcPct val="150000"/>
              </a:lnSpc>
              <a:spcAft>
                <a:spcPts val="1000"/>
              </a:spcAft>
            </a:pP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2450335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220EF-2671-4C7A-80F6-FE79AC8E7DA6}"/>
              </a:ext>
            </a:extLst>
          </p:cNvPr>
          <p:cNvSpPr>
            <a:spLocks noGrp="1"/>
          </p:cNvSpPr>
          <p:nvPr>
            <p:ph type="title"/>
          </p:nvPr>
        </p:nvSpPr>
        <p:spPr/>
        <p:txBody>
          <a:bodyPr/>
          <a:lstStyle/>
          <a:p>
            <a:r>
              <a:rPr lang="en-IN" dirty="0"/>
              <a:t>context</a:t>
            </a:r>
          </a:p>
        </p:txBody>
      </p:sp>
      <p:sp>
        <p:nvSpPr>
          <p:cNvPr id="3" name="Content Placeholder 2">
            <a:extLst>
              <a:ext uri="{FF2B5EF4-FFF2-40B4-BE49-F238E27FC236}">
                <a16:creationId xmlns:a16="http://schemas.microsoft.com/office/drawing/2014/main" id="{D741ECD7-4658-4C59-B1F5-2C9D88377465}"/>
              </a:ext>
            </a:extLst>
          </p:cNvPr>
          <p:cNvSpPr>
            <a:spLocks noGrp="1"/>
          </p:cNvSpPr>
          <p:nvPr>
            <p:ph idx="1"/>
          </p:nvPr>
        </p:nvSpPr>
        <p:spPr/>
        <p:txBody>
          <a:bodyPr>
            <a:normAutofit/>
          </a:bodyPr>
          <a:lstStyle/>
          <a:p>
            <a:pPr marL="342900" indent="-342900">
              <a:buFont typeface="+mj-lt"/>
              <a:buAutoNum type="arabicPeriod"/>
            </a:pPr>
            <a:r>
              <a:rPr lang="en-IN" sz="1700" dirty="0">
                <a:solidFill>
                  <a:srgbClr val="FF0000"/>
                </a:solidFill>
              </a:rPr>
              <a:t> introduction ;</a:t>
            </a:r>
          </a:p>
          <a:p>
            <a:pPr marL="342900" indent="-342900">
              <a:buFont typeface="+mj-lt"/>
              <a:buAutoNum type="arabicPeriod"/>
            </a:pPr>
            <a:r>
              <a:rPr lang="en-US" sz="1700" b="1" dirty="0">
                <a:solidFill>
                  <a:schemeClr val="tx1"/>
                </a:solidFill>
                <a:effectLst/>
                <a:latin typeface="Times New Roman" panose="02020603050405020304" pitchFamily="18" charset="0"/>
                <a:ea typeface="Calibri" panose="020F0502020204030204" pitchFamily="34" charset="0"/>
              </a:rPr>
              <a:t>Objectives/Scope of the Analysis ;</a:t>
            </a:r>
          </a:p>
          <a:p>
            <a:pPr marL="342900" indent="-342900">
              <a:buFont typeface="+mj-lt"/>
              <a:buAutoNum type="arabicPeriod"/>
            </a:pPr>
            <a:r>
              <a:rPr lang="en-IN" sz="1800" b="1" dirty="0">
                <a:solidFill>
                  <a:srgbClr val="FF0000"/>
                </a:solidFill>
                <a:effectLst/>
                <a:latin typeface="Times New Roman" panose="02020603050405020304" pitchFamily="18" charset="0"/>
                <a:ea typeface="Times New Roman" panose="02020603050405020304" pitchFamily="18" charset="0"/>
              </a:rPr>
              <a:t> </a:t>
            </a:r>
            <a:r>
              <a:rPr lang="en-IN" sz="1800" b="1" dirty="0">
                <a:solidFill>
                  <a:schemeClr val="tx2">
                    <a:lumMod val="90000"/>
                    <a:lumOff val="10000"/>
                  </a:schemeClr>
                </a:solidFill>
                <a:effectLst/>
                <a:latin typeface="Times New Roman" panose="02020603050405020304" pitchFamily="18" charset="0"/>
                <a:ea typeface="Times New Roman" panose="02020603050405020304" pitchFamily="18" charset="0"/>
              </a:rPr>
              <a:t>Source of dataset ;</a:t>
            </a:r>
          </a:p>
          <a:p>
            <a:pPr marL="342900" indent="-342900">
              <a:buFont typeface="+mj-lt"/>
              <a:buAutoNum type="arabicPeriod"/>
            </a:pPr>
            <a:r>
              <a:rPr lang="en-US" sz="1800" b="1" dirty="0">
                <a:solidFill>
                  <a:srgbClr val="FF0000"/>
                </a:solidFill>
                <a:latin typeface="Times New Roman" panose="02020603050405020304" pitchFamily="18" charset="0"/>
                <a:ea typeface="Calibri" panose="020F0502020204030204" pitchFamily="34" charset="0"/>
              </a:rPr>
              <a:t> </a:t>
            </a:r>
            <a:r>
              <a:rPr lang="en-IN" sz="1800" b="1" i="1" dirty="0">
                <a:solidFill>
                  <a:srgbClr val="7030A0"/>
                </a:solidFill>
                <a:effectLst/>
                <a:latin typeface="Times New Roman" panose="02020603050405020304" pitchFamily="18" charset="0"/>
                <a:ea typeface="Times New Roman" panose="02020603050405020304" pitchFamily="18" charset="0"/>
              </a:rPr>
              <a:t>ETL process ;</a:t>
            </a:r>
          </a:p>
          <a:p>
            <a:pPr marL="342900" indent="-342900">
              <a:buFont typeface="+mj-lt"/>
              <a:buAutoNum type="arabicPeriod"/>
            </a:pPr>
            <a:r>
              <a:rPr lang="en-IN" sz="1800" b="1" i="1" dirty="0">
                <a:solidFill>
                  <a:srgbClr val="00B050"/>
                </a:solidFill>
                <a:latin typeface="Times New Roman" panose="02020603050405020304" pitchFamily="18" charset="0"/>
                <a:ea typeface="Times New Roman" panose="02020603050405020304" pitchFamily="18" charset="0"/>
              </a:rPr>
              <a:t>Objectives and explanations ;</a:t>
            </a:r>
            <a:endParaRPr lang="en-IN" sz="1800" b="1" i="1" dirty="0">
              <a:solidFill>
                <a:srgbClr val="00B050"/>
              </a:solidFill>
              <a:effectLst/>
              <a:latin typeface="Times New Roman" panose="02020603050405020304" pitchFamily="18" charset="0"/>
              <a:ea typeface="Times New Roman" panose="02020603050405020304" pitchFamily="18" charset="0"/>
            </a:endParaRPr>
          </a:p>
          <a:p>
            <a:pPr marL="342900" indent="-342900">
              <a:buFont typeface="+mj-lt"/>
              <a:buAutoNum type="arabicPeriod"/>
            </a:pPr>
            <a:r>
              <a:rPr lang="en-IN" sz="1800" b="1" dirty="0">
                <a:solidFill>
                  <a:srgbClr val="92D050"/>
                </a:solidFill>
                <a:effectLst/>
                <a:latin typeface="Times New Roman" panose="02020603050405020304" pitchFamily="18" charset="0"/>
                <a:ea typeface="Times New Roman" panose="02020603050405020304" pitchFamily="18" charset="0"/>
              </a:rPr>
              <a:t>Analysis on dataset ;</a:t>
            </a:r>
          </a:p>
          <a:p>
            <a:pPr marL="342900" indent="-342900">
              <a:buFont typeface="+mj-lt"/>
              <a:buAutoNum type="arabicPeriod"/>
            </a:pPr>
            <a:r>
              <a:rPr lang="en-IN" sz="1800" b="1" dirty="0">
                <a:solidFill>
                  <a:schemeClr val="accent2">
                    <a:lumMod val="75000"/>
                  </a:schemeClr>
                </a:solidFill>
                <a:latin typeface="Times New Roman" panose="02020603050405020304" pitchFamily="18" charset="0"/>
                <a:ea typeface="Calibri" panose="020F0502020204030204" pitchFamily="34" charset="0"/>
              </a:rPr>
              <a:t>visualization and analysis of objective ;</a:t>
            </a:r>
          </a:p>
          <a:p>
            <a:pPr marL="342900" indent="-342900">
              <a:buFont typeface="+mj-lt"/>
              <a:buAutoNum type="arabicPeriod"/>
            </a:pPr>
            <a:r>
              <a:rPr lang="en-IN" sz="1800" b="1" dirty="0">
                <a:solidFill>
                  <a:srgbClr val="FFC000"/>
                </a:solidFill>
                <a:effectLst/>
                <a:latin typeface="Times New Roman" panose="02020603050405020304" pitchFamily="18" charset="0"/>
                <a:ea typeface="Times New Roman" panose="02020603050405020304" pitchFamily="18" charset="0"/>
              </a:rPr>
              <a:t>List of Analysis with results ;</a:t>
            </a:r>
            <a:endParaRPr lang="en-IN" sz="1800" b="1" dirty="0">
              <a:solidFill>
                <a:srgbClr val="FFC000"/>
              </a:solidFill>
              <a:latin typeface="Calibri" panose="020F0502020204030204" pitchFamily="34" charset="0"/>
              <a:ea typeface="Times New Roman" panose="02020603050405020304" pitchFamily="18" charset="0"/>
            </a:endParaRPr>
          </a:p>
          <a:p>
            <a:pPr marL="342900" indent="-342900">
              <a:buFont typeface="+mj-lt"/>
              <a:buAutoNum type="arabicPeriod"/>
            </a:pPr>
            <a:r>
              <a:rPr lang="en-US" sz="1800" dirty="0">
                <a:solidFill>
                  <a:schemeClr val="accent3"/>
                </a:solidFill>
                <a:effectLst/>
                <a:latin typeface="Calibri" panose="020F0502020204030204" pitchFamily="34" charset="0"/>
                <a:ea typeface="Calibri" panose="020F0502020204030204" pitchFamily="34" charset="0"/>
              </a:rPr>
              <a:t>Reference/Bibliography  ;</a:t>
            </a:r>
          </a:p>
          <a:p>
            <a:pPr marL="342900" indent="-342900">
              <a:buFont typeface="+mj-lt"/>
              <a:buAutoNum type="arabicPeriod"/>
            </a:pPr>
            <a:endParaRPr lang="en-IN" sz="1800" dirty="0">
              <a:solidFill>
                <a:srgbClr val="FF0000"/>
              </a:solidFill>
              <a:effectLst/>
              <a:latin typeface="Calibri" panose="020F0502020204030204" pitchFamily="34" charset="0"/>
              <a:ea typeface="Calibri" panose="020F0502020204030204" pitchFamily="34" charset="0"/>
            </a:endParaRPr>
          </a:p>
          <a:p>
            <a:pPr>
              <a:lnSpc>
                <a:spcPct val="150000"/>
              </a:lnSpc>
              <a:spcAft>
                <a:spcPts val="1000"/>
              </a:spcAft>
            </a:pPr>
            <a:endParaRPr lang="en-IN" sz="1800" dirty="0">
              <a:solidFill>
                <a:srgbClr val="FF0000"/>
              </a:solidFill>
              <a:effectLst/>
              <a:latin typeface="Calibri" panose="020F0502020204030204" pitchFamily="34" charset="0"/>
              <a:ea typeface="Calibri" panose="020F0502020204030204" pitchFamily="34" charset="0"/>
            </a:endParaRPr>
          </a:p>
          <a:p>
            <a:endParaRPr lang="en-IN" dirty="0">
              <a:solidFill>
                <a:srgbClr val="FF0000"/>
              </a:solidFill>
            </a:endParaRPr>
          </a:p>
        </p:txBody>
      </p:sp>
    </p:spTree>
    <p:extLst>
      <p:ext uri="{BB962C8B-B14F-4D97-AF65-F5344CB8AC3E}">
        <p14:creationId xmlns:p14="http://schemas.microsoft.com/office/powerpoint/2010/main" val="3405903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F0725-1A00-4F5E-B424-4AFCEF7895F4}"/>
              </a:ext>
            </a:extLst>
          </p:cNvPr>
          <p:cNvSpPr>
            <a:spLocks noGrp="1"/>
          </p:cNvSpPr>
          <p:nvPr>
            <p:ph type="title"/>
          </p:nvPr>
        </p:nvSpPr>
        <p:spPr>
          <a:xfrm>
            <a:off x="838200" y="365125"/>
            <a:ext cx="7540256" cy="1325563"/>
          </a:xfrm>
        </p:spPr>
        <p:txBody>
          <a:bodyPr>
            <a:normAutofit/>
          </a:bodyPr>
          <a:lstStyle/>
          <a:p>
            <a:r>
              <a:rPr lang="en-US" sz="4400" b="1" i="1" u="sng" dirty="0">
                <a:effectLst/>
                <a:latin typeface="Calibri" panose="020F0502020204030204" pitchFamily="34" charset="0"/>
                <a:ea typeface="Calibri" panose="020F0502020204030204" pitchFamily="34" charset="0"/>
              </a:rPr>
              <a:t>Reference/Bibliography :</a:t>
            </a:r>
            <a:endParaRPr lang="en-IN" dirty="0"/>
          </a:p>
        </p:txBody>
      </p:sp>
      <p:sp>
        <p:nvSpPr>
          <p:cNvPr id="3" name="Content Placeholder 2">
            <a:extLst>
              <a:ext uri="{FF2B5EF4-FFF2-40B4-BE49-F238E27FC236}">
                <a16:creationId xmlns:a16="http://schemas.microsoft.com/office/drawing/2014/main" id="{18F3A992-5BB8-42D7-A7BA-56CA5546E623}"/>
              </a:ext>
            </a:extLst>
          </p:cNvPr>
          <p:cNvSpPr>
            <a:spLocks noGrp="1"/>
          </p:cNvSpPr>
          <p:nvPr>
            <p:ph idx="1"/>
          </p:nvPr>
        </p:nvSpPr>
        <p:spPr/>
        <p:txBody>
          <a:bodyPr/>
          <a:lstStyle/>
          <a:p>
            <a:pPr marL="342900" lvl="0" indent="-342900">
              <a:lnSpc>
                <a:spcPct val="150000"/>
              </a:lnSpc>
              <a:spcAft>
                <a:spcPts val="1000"/>
              </a:spcAft>
              <a:buFont typeface="+mj-lt"/>
              <a:buAutoNum type="arabicPeriod"/>
            </a:pPr>
            <a:r>
              <a:rPr lang="en-US" sz="1800" b="1" i="1" u="sng" dirty="0">
                <a:effectLst/>
                <a:latin typeface="Calibri" panose="020F0502020204030204" pitchFamily="34" charset="0"/>
                <a:ea typeface="Calibri" panose="020F0502020204030204" pitchFamily="34" charset="0"/>
              </a:rPr>
              <a:t>https://www.kaggle.com/kracekumar/indian-elections </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arabicPeriod"/>
            </a:pPr>
            <a:r>
              <a:rPr lang="en-US" sz="1800" dirty="0">
                <a:effectLst/>
                <a:latin typeface="Calibri" panose="020F0502020204030204" pitchFamily="34" charset="0"/>
                <a:ea typeface="Calibri" panose="020F0502020204030204" pitchFamily="34" charset="0"/>
              </a:rPr>
              <a:t>https://en.wikipedia.org/wiki/Elections_in_India </a:t>
            </a:r>
            <a:r>
              <a:rPr lang="en-US" sz="1800" dirty="0">
                <a:effectLst/>
                <a:latin typeface="Calibri" panose="020F0502020204030204" pitchFamily="34" charset="0"/>
                <a:ea typeface="Calibri" panose="020F0502020204030204" pitchFamily="34" charset="0"/>
                <a:sym typeface="Symbol" panose="05050102010706020507" pitchFamily="18" charset="2"/>
              </a:rPr>
              <a:t></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arabicPeriod"/>
            </a:pPr>
            <a:r>
              <a:rPr lang="en-US" sz="1800" dirty="0">
                <a:effectLst/>
                <a:latin typeface="Calibri" panose="020F0502020204030204" pitchFamily="34" charset="0"/>
                <a:ea typeface="Calibri" panose="020F0502020204030204" pitchFamily="34" charset="0"/>
              </a:rPr>
              <a:t>https://data.gov.in/search/site?query=elections </a:t>
            </a:r>
            <a:r>
              <a:rPr lang="en-US" sz="1800" dirty="0">
                <a:effectLst/>
                <a:latin typeface="Calibri" panose="020F0502020204030204" pitchFamily="34" charset="0"/>
                <a:ea typeface="Calibri" panose="020F0502020204030204" pitchFamily="34" charset="0"/>
                <a:sym typeface="Symbol" panose="05050102010706020507" pitchFamily="18" charset="2"/>
              </a:rPr>
              <a:t></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arabicPeriod"/>
            </a:pPr>
            <a:r>
              <a:rPr lang="en-US" sz="1800" dirty="0">
                <a:effectLst/>
                <a:latin typeface="Calibri" panose="020F0502020204030204" pitchFamily="34" charset="0"/>
                <a:ea typeface="Calibri" panose="020F0502020204030204" pitchFamily="34" charset="0"/>
              </a:rPr>
              <a:t>https://eci.gov.in/</a:t>
            </a: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3617372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A79AFE-BA9F-4C25-964B-6AD0147EC055}"/>
              </a:ext>
            </a:extLst>
          </p:cNvPr>
          <p:cNvSpPr>
            <a:spLocks noGrp="1"/>
          </p:cNvSpPr>
          <p:nvPr>
            <p:ph idx="1"/>
          </p:nvPr>
        </p:nvSpPr>
        <p:spPr>
          <a:xfrm>
            <a:off x="287079" y="74428"/>
            <a:ext cx="11706447" cy="6655981"/>
          </a:xfrm>
        </p:spPr>
        <p:txBody>
          <a:bodyPr/>
          <a:lstStyle/>
          <a:p>
            <a:pPr marL="0" indent="0">
              <a:buNone/>
            </a:pPr>
            <a:r>
              <a:rPr lang="en-IN" dirty="0"/>
              <a:t> Thank you all for watching my presentation and listening to the information keenly</a:t>
            </a:r>
          </a:p>
          <a:p>
            <a:pPr marL="0" indent="0">
              <a:buNone/>
            </a:pPr>
            <a:r>
              <a:rPr lang="en-IN" dirty="0"/>
              <a:t> Thanks a lot for listening</a:t>
            </a:r>
          </a:p>
        </p:txBody>
      </p:sp>
    </p:spTree>
    <p:extLst>
      <p:ext uri="{BB962C8B-B14F-4D97-AF65-F5344CB8AC3E}">
        <p14:creationId xmlns:p14="http://schemas.microsoft.com/office/powerpoint/2010/main" val="3380604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8FFB3-4651-4EA6-857B-04FF4F058C5F}"/>
              </a:ext>
            </a:extLst>
          </p:cNvPr>
          <p:cNvSpPr>
            <a:spLocks noGrp="1"/>
          </p:cNvSpPr>
          <p:nvPr>
            <p:ph type="title"/>
          </p:nvPr>
        </p:nvSpPr>
        <p:spPr>
          <a:xfrm>
            <a:off x="838200" y="0"/>
            <a:ext cx="7293746" cy="788972"/>
          </a:xfrm>
        </p:spPr>
        <p:txBody>
          <a:bodyPr>
            <a:normAutofit/>
          </a:bodyPr>
          <a:lstStyle/>
          <a:p>
            <a:pPr algn="ctr"/>
            <a:r>
              <a:rPr lang="en-IN" sz="4400" dirty="0">
                <a:solidFill>
                  <a:srgbClr val="FF0000"/>
                </a:solidFill>
              </a:rPr>
              <a:t>Introduction :</a:t>
            </a:r>
            <a:endParaRPr lang="en-IN" dirty="0"/>
          </a:p>
        </p:txBody>
      </p:sp>
      <p:sp>
        <p:nvSpPr>
          <p:cNvPr id="3" name="Content Placeholder 2">
            <a:extLst>
              <a:ext uri="{FF2B5EF4-FFF2-40B4-BE49-F238E27FC236}">
                <a16:creationId xmlns:a16="http://schemas.microsoft.com/office/drawing/2014/main" id="{E15E3C07-8375-4F4C-8951-BA3314500A63}"/>
              </a:ext>
            </a:extLst>
          </p:cNvPr>
          <p:cNvSpPr>
            <a:spLocks noGrp="1"/>
          </p:cNvSpPr>
          <p:nvPr>
            <p:ph idx="1"/>
          </p:nvPr>
        </p:nvSpPr>
        <p:spPr>
          <a:xfrm>
            <a:off x="133165" y="788972"/>
            <a:ext cx="11851689" cy="5984690"/>
          </a:xfrm>
        </p:spPr>
        <p:txBody>
          <a:bodyPr>
            <a:normAutofit lnSpcReduction="10000"/>
          </a:bodyPr>
          <a:lstStyle/>
          <a:p>
            <a:pPr marL="0" indent="0">
              <a:buNone/>
            </a:pPr>
            <a:r>
              <a:rPr lang="en-IN" sz="1600" dirty="0"/>
              <a:t>In these project I have done a statistical analysis on </a:t>
            </a:r>
            <a:r>
              <a:rPr lang="en-IN" sz="1600" dirty="0" err="1"/>
              <a:t>playstore</a:t>
            </a:r>
            <a:r>
              <a:rPr lang="en-IN" sz="1600" dirty="0"/>
              <a:t> </a:t>
            </a:r>
          </a:p>
          <a:p>
            <a:pPr marL="0" indent="0">
              <a:buNone/>
            </a:pPr>
            <a:r>
              <a:rPr lang="en-IN" sz="1600" dirty="0"/>
              <a:t>I have used the following terminologies  here are the explanation about them</a:t>
            </a:r>
          </a:p>
          <a:p>
            <a:pPr marL="342900" indent="-342900">
              <a:spcAft>
                <a:spcPts val="1000"/>
              </a:spcAft>
              <a:buFont typeface="+mj-lt"/>
              <a:buAutoNum type="arabicPeriod"/>
            </a:pPr>
            <a:r>
              <a:rPr lang="en-US" sz="1800" b="1" i="1" u="sng" dirty="0">
                <a:solidFill>
                  <a:srgbClr val="806000"/>
                </a:solidFill>
                <a:effectLst/>
                <a:latin typeface="Calibri" panose="020F0502020204030204" pitchFamily="34" charset="0"/>
                <a:ea typeface="Calibri" panose="020F0502020204030204" pitchFamily="34" charset="0"/>
              </a:rPr>
              <a:t> App name : </a:t>
            </a:r>
            <a:r>
              <a:rPr lang="en-US" sz="1800" dirty="0">
                <a:effectLst/>
                <a:latin typeface="Calibri" panose="020F0502020204030204" pitchFamily="34" charset="0"/>
                <a:ea typeface="Calibri" panose="020F0502020204030204" pitchFamily="34" charset="0"/>
              </a:rPr>
              <a:t>The name of the app (title of the application)</a:t>
            </a:r>
            <a:endParaRPr lang="en-IN" sz="1800" dirty="0">
              <a:latin typeface="Calibri" panose="020F0502020204030204" pitchFamily="34" charset="0"/>
              <a:ea typeface="Calibri" panose="020F0502020204030204" pitchFamily="34" charset="0"/>
            </a:endParaRPr>
          </a:p>
          <a:p>
            <a:pPr marL="342900" indent="-342900">
              <a:spcAft>
                <a:spcPts val="1000"/>
              </a:spcAft>
              <a:buFont typeface="+mj-lt"/>
              <a:buAutoNum type="arabicPeriod"/>
            </a:pPr>
            <a:r>
              <a:rPr lang="en-US" sz="1800" b="1" u="sng" dirty="0">
                <a:solidFill>
                  <a:srgbClr val="2F5496"/>
                </a:solidFill>
                <a:effectLst/>
                <a:latin typeface="Calibri" panose="020F0502020204030204" pitchFamily="34" charset="0"/>
                <a:ea typeface="Calibri" panose="020F0502020204030204" pitchFamily="34" charset="0"/>
              </a:rPr>
              <a:t>Category :- </a:t>
            </a:r>
            <a:r>
              <a:rPr lang="en-US" sz="1800" dirty="0">
                <a:effectLst/>
                <a:latin typeface="Calibri" panose="020F0502020204030204" pitchFamily="34" charset="0"/>
                <a:ea typeface="Calibri" panose="020F0502020204030204" pitchFamily="34" charset="0"/>
              </a:rPr>
              <a:t>Category to which the app belongs  (art ,music, dating, sports etc.)</a:t>
            </a:r>
          </a:p>
          <a:p>
            <a:pPr marL="342900" indent="-342900">
              <a:spcAft>
                <a:spcPts val="1000"/>
              </a:spcAft>
              <a:buFont typeface="+mj-lt"/>
              <a:buAutoNum type="arabicPeriod"/>
            </a:pPr>
            <a:r>
              <a:rPr lang="en-US" sz="1800" b="1" u="sng" dirty="0">
                <a:solidFill>
                  <a:srgbClr val="538135"/>
                </a:solidFill>
                <a:effectLst/>
                <a:latin typeface="Calibri" panose="020F0502020204030204" pitchFamily="34" charset="0"/>
                <a:ea typeface="Calibri" panose="020F0502020204030204" pitchFamily="34" charset="0"/>
              </a:rPr>
              <a:t>Rating :-</a:t>
            </a:r>
            <a:r>
              <a:rPr lang="en-IN" sz="1800" b="1" u="sng" dirty="0">
                <a:solidFill>
                  <a:srgbClr val="538135"/>
                </a:solidFill>
                <a:latin typeface="Calibri" panose="020F0502020204030204" pitchFamily="34" charset="0"/>
                <a:ea typeface="Calibri" panose="020F0502020204030204" pitchFamily="34" charset="0"/>
              </a:rPr>
              <a:t> </a:t>
            </a:r>
            <a:r>
              <a:rPr lang="en-US" sz="1800" dirty="0">
                <a:effectLst/>
                <a:latin typeface="Calibri" panose="020F0502020204030204" pitchFamily="34" charset="0"/>
                <a:ea typeface="Calibri" panose="020F0502020204030204" pitchFamily="34" charset="0"/>
              </a:rPr>
              <a:t>Rating value of the app (Ratings are numbered values given by the users after their experience or usage Ratings are numbered values from 1-5 in stars format)</a:t>
            </a:r>
          </a:p>
          <a:p>
            <a:pPr marL="342900" indent="-342900">
              <a:spcAft>
                <a:spcPts val="1000"/>
              </a:spcAft>
              <a:buFont typeface="+mj-lt"/>
              <a:buAutoNum type="arabicPeriod"/>
            </a:pPr>
            <a:r>
              <a:rPr lang="en-US" sz="1800" b="1" u="sng" dirty="0">
                <a:solidFill>
                  <a:srgbClr val="FFD966"/>
                </a:solidFill>
                <a:effectLst/>
                <a:latin typeface="Calibri" panose="020F0502020204030204" pitchFamily="34" charset="0"/>
                <a:ea typeface="Calibri" panose="020F0502020204030204" pitchFamily="34" charset="0"/>
              </a:rPr>
              <a:t>Reviews :-</a:t>
            </a:r>
            <a:r>
              <a:rPr lang="en-US" sz="1800" dirty="0">
                <a:effectLst/>
                <a:latin typeface="Calibri" panose="020F0502020204030204" pitchFamily="34" charset="0"/>
                <a:ea typeface="Calibri" panose="020F0502020204030204" pitchFamily="34" charset="0"/>
              </a:rPr>
              <a:t>Review count  The number of reviews provided by the users after their mind-blowing performance and experience </a:t>
            </a:r>
          </a:p>
          <a:p>
            <a:pPr marL="342900" indent="-342900">
              <a:spcAft>
                <a:spcPts val="1000"/>
              </a:spcAft>
              <a:buFont typeface="+mj-lt"/>
              <a:buAutoNum type="arabicPeriod"/>
            </a:pPr>
            <a:r>
              <a:rPr lang="en-US" sz="1800" b="1" i="1" u="sng" dirty="0">
                <a:solidFill>
                  <a:srgbClr val="5B9BD5"/>
                </a:solidFill>
                <a:effectLst/>
                <a:latin typeface="Calibri" panose="020F0502020204030204" pitchFamily="34" charset="0"/>
                <a:ea typeface="Calibri" panose="020F0502020204030204" pitchFamily="34" charset="0"/>
              </a:rPr>
              <a:t>Installs :- </a:t>
            </a:r>
            <a:r>
              <a:rPr lang="en-US" sz="1800" dirty="0">
                <a:effectLst/>
                <a:latin typeface="Calibri" panose="020F0502020204030204" pitchFamily="34" charset="0"/>
                <a:ea typeface="Calibri" panose="020F0502020204030204" pitchFamily="34" charset="0"/>
              </a:rPr>
              <a:t>Number of verified installs (in this option it contains the number of verified customers installed this app and used it for a while)</a:t>
            </a:r>
          </a:p>
          <a:p>
            <a:pPr marL="342900" indent="-342900">
              <a:spcAft>
                <a:spcPts val="1000"/>
              </a:spcAft>
              <a:buFont typeface="+mj-lt"/>
              <a:buAutoNum type="arabicPeriod"/>
            </a:pPr>
            <a:r>
              <a:rPr lang="en-US" sz="1800" b="1" i="1" u="sng" dirty="0">
                <a:solidFill>
                  <a:srgbClr val="0000FF"/>
                </a:solidFill>
                <a:effectLst/>
                <a:latin typeface="Calibri" panose="020F0502020204030204" pitchFamily="34" charset="0"/>
                <a:ea typeface="Calibri" panose="020F0502020204030204" pitchFamily="34" charset="0"/>
              </a:rPr>
              <a:t>Size :- </a:t>
            </a:r>
            <a:r>
              <a:rPr lang="en-US" sz="1800" dirty="0">
                <a:effectLst/>
                <a:latin typeface="Calibri" panose="020F0502020204030204" pitchFamily="34" charset="0"/>
                <a:ea typeface="Calibri" panose="020F0502020204030204" pitchFamily="34" charset="0"/>
              </a:rPr>
              <a:t>Size of the app (coming to the point of size it is the memory space that is been consumed by the mobile phone while installing a particular app and the way It consumes the storage or memory in the disk or mobile storage)</a:t>
            </a:r>
          </a:p>
          <a:p>
            <a:pPr marL="342900" indent="-342900">
              <a:spcAft>
                <a:spcPts val="1000"/>
              </a:spcAft>
              <a:buFont typeface="+mj-lt"/>
              <a:buAutoNum type="arabicPeriod"/>
            </a:pPr>
            <a:r>
              <a:rPr lang="en-US" sz="1800" b="1" i="1" u="sng" dirty="0">
                <a:solidFill>
                  <a:srgbClr val="FF0000"/>
                </a:solidFill>
                <a:effectLst/>
                <a:latin typeface="Calibri" panose="020F0502020204030204" pitchFamily="34" charset="0"/>
                <a:ea typeface="Calibri" panose="020F0502020204030204" pitchFamily="34" charset="0"/>
              </a:rPr>
              <a:t>Price :- </a:t>
            </a:r>
            <a:r>
              <a:rPr lang="en-US" sz="1800" dirty="0">
                <a:effectLst/>
                <a:latin typeface="Calibri" panose="020F0502020204030204" pitchFamily="34" charset="0"/>
                <a:ea typeface="Calibri" panose="020F0502020204030204" pitchFamily="34" charset="0"/>
              </a:rPr>
              <a:t>Price of the app in $ dollars(coming to the point of pricing some apps can be downloaded freely and some are paid . the pricing list is totally dependent on the developers end)</a:t>
            </a:r>
            <a:endParaRPr lang="en-IN" sz="1800" dirty="0">
              <a:effectLst/>
              <a:latin typeface="Calibri" panose="020F0502020204030204" pitchFamily="34" charset="0"/>
              <a:ea typeface="Calibri" panose="020F0502020204030204" pitchFamily="34" charset="0"/>
            </a:endParaRPr>
          </a:p>
          <a:p>
            <a:pPr marL="0" indent="0">
              <a:spcAft>
                <a:spcPts val="1000"/>
              </a:spcAft>
              <a:buNone/>
            </a:pPr>
            <a:endParaRPr lang="en-IN" sz="1800" dirty="0">
              <a:effectLst/>
              <a:latin typeface="Calibri" panose="020F0502020204030204" pitchFamily="34" charset="0"/>
              <a:ea typeface="Calibri" panose="020F0502020204030204" pitchFamily="34" charset="0"/>
            </a:endParaRPr>
          </a:p>
          <a:p>
            <a:pPr marL="0" indent="0">
              <a:spcAft>
                <a:spcPts val="1000"/>
              </a:spcAft>
              <a:buNone/>
            </a:pPr>
            <a:endParaRPr lang="en-IN" sz="1800" dirty="0">
              <a:effectLst/>
              <a:latin typeface="Calibri" panose="020F0502020204030204" pitchFamily="34" charset="0"/>
              <a:ea typeface="Calibri" panose="020F0502020204030204" pitchFamily="34" charset="0"/>
            </a:endParaRPr>
          </a:p>
          <a:p>
            <a:pPr marL="0" indent="0">
              <a:buNone/>
            </a:pPr>
            <a:endParaRPr lang="en-IN" sz="1600" dirty="0"/>
          </a:p>
        </p:txBody>
      </p:sp>
    </p:spTree>
    <p:extLst>
      <p:ext uri="{BB962C8B-B14F-4D97-AF65-F5344CB8AC3E}">
        <p14:creationId xmlns:p14="http://schemas.microsoft.com/office/powerpoint/2010/main" val="236453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7E84331-14B9-4879-8608-951DDD39A2E1}"/>
              </a:ext>
            </a:extLst>
          </p:cNvPr>
          <p:cNvSpPr>
            <a:spLocks noGrp="1"/>
          </p:cNvSpPr>
          <p:nvPr>
            <p:ph type="subTitle" idx="1"/>
          </p:nvPr>
        </p:nvSpPr>
        <p:spPr>
          <a:xfrm>
            <a:off x="183471" y="177553"/>
            <a:ext cx="11825057" cy="6924581"/>
          </a:xfrm>
        </p:spPr>
        <p:txBody>
          <a:bodyPr>
            <a:normAutofit/>
          </a:bodyPr>
          <a:lstStyle/>
          <a:p>
            <a:pPr>
              <a:spcAft>
                <a:spcPts val="1000"/>
              </a:spcAft>
            </a:pPr>
            <a:r>
              <a:rPr lang="en-US" sz="2400" dirty="0">
                <a:effectLst/>
                <a:latin typeface="Calibri" panose="020F0502020204030204" pitchFamily="34" charset="0"/>
                <a:ea typeface="Calibri" panose="020F0502020204030204" pitchFamily="34" charset="0"/>
              </a:rPr>
              <a:t> </a:t>
            </a:r>
            <a:endParaRPr lang="en-IN" sz="2400" dirty="0">
              <a:effectLst/>
              <a:latin typeface="Calibri" panose="020F0502020204030204" pitchFamily="34" charset="0"/>
              <a:ea typeface="Calibri" panose="020F0502020204030204" pitchFamily="34" charset="0"/>
            </a:endParaRPr>
          </a:p>
          <a:p>
            <a:pPr algn="l">
              <a:spcAft>
                <a:spcPts val="1000"/>
              </a:spcAft>
            </a:pPr>
            <a:r>
              <a:rPr lang="en-US" sz="1800" b="1" i="1" u="sng" dirty="0">
                <a:solidFill>
                  <a:srgbClr val="1F3864"/>
                </a:solidFill>
                <a:effectLst/>
                <a:latin typeface="Calibri" panose="020F0502020204030204" pitchFamily="34" charset="0"/>
                <a:ea typeface="Calibri" panose="020F0502020204030204" pitchFamily="34" charset="0"/>
              </a:rPr>
              <a:t>(8.) Content Rating :-</a:t>
            </a:r>
            <a:r>
              <a:rPr lang="en-US" sz="1800" dirty="0">
                <a:effectLst/>
                <a:latin typeface="Calibri" panose="020F0502020204030204" pitchFamily="34" charset="0"/>
                <a:ea typeface="Calibri" panose="020F0502020204030204" pitchFamily="34" charset="0"/>
              </a:rPr>
              <a:t> Intended audience or age group targeted </a:t>
            </a:r>
          </a:p>
          <a:p>
            <a:pPr algn="l">
              <a:spcAft>
                <a:spcPts val="1000"/>
              </a:spcAft>
            </a:pPr>
            <a:r>
              <a:rPr lang="en-US" sz="1800" b="1" i="1" u="sng" dirty="0">
                <a:solidFill>
                  <a:srgbClr val="ED7D31"/>
                </a:solidFill>
                <a:effectLst/>
                <a:latin typeface="Calibri" panose="020F0502020204030204" pitchFamily="34" charset="0"/>
                <a:ea typeface="Calibri" panose="020F0502020204030204" pitchFamily="34" charset="0"/>
              </a:rPr>
              <a:t>(9.) Last Updated :- </a:t>
            </a:r>
            <a:r>
              <a:rPr lang="en-US" sz="1800" dirty="0">
                <a:effectLst/>
                <a:latin typeface="Calibri" panose="020F0502020204030204" pitchFamily="34" charset="0"/>
                <a:ea typeface="Calibri" panose="020F0502020204030204" pitchFamily="34" charset="0"/>
              </a:rPr>
              <a:t>Last Updated date (after bug fixing or fixing any issue and resolving it they will update those app</a:t>
            </a:r>
          </a:p>
          <a:p>
            <a:pPr algn="l">
              <a:spcAft>
                <a:spcPts val="1000"/>
              </a:spcAft>
            </a:pPr>
            <a:r>
              <a:rPr lang="en-US" sz="1800" b="1" i="1" u="sng" dirty="0">
                <a:solidFill>
                  <a:srgbClr val="00B0F0"/>
                </a:solidFill>
                <a:effectLst/>
                <a:latin typeface="Calibri" panose="020F0502020204030204" pitchFamily="34" charset="0"/>
                <a:ea typeface="Calibri" panose="020F0502020204030204" pitchFamily="34" charset="0"/>
              </a:rPr>
              <a:t>(10.) Minimum Version :-</a:t>
            </a:r>
            <a:r>
              <a:rPr lang="en-IN" sz="1800" b="1" i="1" u="sng" dirty="0">
                <a:solidFill>
                  <a:srgbClr val="00B0F0"/>
                </a:solidFill>
                <a:latin typeface="Calibri" panose="020F0502020204030204" pitchFamily="34" charset="0"/>
                <a:ea typeface="Calibri" panose="020F0502020204030204" pitchFamily="34" charset="0"/>
              </a:rPr>
              <a:t> </a:t>
            </a:r>
            <a:r>
              <a:rPr lang="en-US" sz="1800" dirty="0">
                <a:effectLst/>
                <a:latin typeface="Calibri" panose="020F0502020204030204" pitchFamily="34" charset="0"/>
                <a:ea typeface="Calibri" panose="020F0502020204030204" pitchFamily="34" charset="0"/>
              </a:rPr>
              <a:t>Minimum Android version required to run the app (particular android version required to run a particular </a:t>
            </a:r>
            <a:r>
              <a:rPr lang="en-US" sz="1800" dirty="0" err="1">
                <a:effectLst/>
                <a:latin typeface="Calibri" panose="020F0502020204030204" pitchFamily="34" charset="0"/>
                <a:ea typeface="Calibri" panose="020F0502020204030204" pitchFamily="34" charset="0"/>
              </a:rPr>
              <a:t>aaplication</a:t>
            </a:r>
            <a:r>
              <a:rPr lang="en-US" sz="1800" dirty="0">
                <a:effectLst/>
                <a:latin typeface="Calibri" panose="020F0502020204030204" pitchFamily="34" charset="0"/>
                <a:ea typeface="Calibri" panose="020F0502020204030204" pitchFamily="34" charset="0"/>
              </a:rPr>
              <a:t> . as some of the applications does not support the older versions due to issues like android level support )</a:t>
            </a:r>
            <a:endParaRPr lang="en-IN" sz="1800" dirty="0">
              <a:latin typeface="Calibri" panose="020F0502020204030204" pitchFamily="34" charset="0"/>
              <a:ea typeface="Calibri" panose="020F0502020204030204" pitchFamily="34" charset="0"/>
            </a:endParaRPr>
          </a:p>
          <a:p>
            <a:pPr algn="l">
              <a:spcAft>
                <a:spcPts val="1000"/>
              </a:spcAft>
            </a:pPr>
            <a:r>
              <a:rPr lang="en-US" sz="1800" b="1" i="1" u="sng" dirty="0">
                <a:solidFill>
                  <a:srgbClr val="FF0000"/>
                </a:solidFill>
                <a:effectLst/>
                <a:latin typeface="Calibri" panose="020F0502020204030204" pitchFamily="34" charset="0"/>
                <a:ea typeface="Calibri" panose="020F0502020204030204" pitchFamily="34" charset="0"/>
              </a:rPr>
              <a:t>(11.) Latest Version :-</a:t>
            </a:r>
            <a:r>
              <a:rPr lang="en-IN" sz="1800" b="1" i="1" u="sng" dirty="0">
                <a:solidFill>
                  <a:srgbClr val="FF0000"/>
                </a:solidFill>
                <a:latin typeface="Calibri" panose="020F0502020204030204" pitchFamily="34" charset="0"/>
                <a:ea typeface="Calibri" panose="020F0502020204030204" pitchFamily="34" charset="0"/>
              </a:rPr>
              <a:t> </a:t>
            </a:r>
            <a:r>
              <a:rPr lang="en-US" sz="1800" dirty="0">
                <a:effectLst/>
                <a:latin typeface="Calibri" panose="020F0502020204030204" pitchFamily="34" charset="0"/>
                <a:ea typeface="Calibri" panose="020F0502020204030204" pitchFamily="34" charset="0"/>
              </a:rPr>
              <a:t>Current version of the app</a:t>
            </a: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956760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7CAF0-38F4-4B8D-BFA5-2B6D9F137247}"/>
              </a:ext>
            </a:extLst>
          </p:cNvPr>
          <p:cNvSpPr>
            <a:spLocks noGrp="1"/>
          </p:cNvSpPr>
          <p:nvPr>
            <p:ph type="title"/>
          </p:nvPr>
        </p:nvSpPr>
        <p:spPr>
          <a:xfrm>
            <a:off x="2192784" y="168677"/>
            <a:ext cx="7776839" cy="665824"/>
          </a:xfrm>
        </p:spPr>
        <p:txBody>
          <a:bodyPr>
            <a:normAutofit fontScale="90000"/>
          </a:bodyPr>
          <a:lstStyle/>
          <a:p>
            <a:pPr algn="ctr"/>
            <a:r>
              <a:rPr lang="en-US" sz="4400" b="1" i="1" u="sng" dirty="0">
                <a:solidFill>
                  <a:srgbClr val="385623"/>
                </a:solidFill>
                <a:effectLst/>
                <a:latin typeface="Times New Roman" panose="02020603050405020304" pitchFamily="18" charset="0"/>
                <a:ea typeface="Calibri" panose="020F0502020204030204" pitchFamily="34" charset="0"/>
              </a:rPr>
              <a:t>Objectives/Scope of the Analysis </a:t>
            </a:r>
            <a:r>
              <a:rPr lang="en-US" sz="4400" dirty="0">
                <a:solidFill>
                  <a:srgbClr val="385623"/>
                </a:solidFill>
                <a:effectLst/>
                <a:latin typeface="Times New Roman" panose="02020603050405020304" pitchFamily="18" charset="0"/>
                <a:ea typeface="Calibri" panose="020F0502020204030204" pitchFamily="34" charset="0"/>
              </a:rPr>
              <a:t>:-</a:t>
            </a:r>
            <a:br>
              <a:rPr lang="en-IN" sz="4400" dirty="0">
                <a:effectLst/>
                <a:latin typeface="Calibri" panose="020F0502020204030204" pitchFamily="34" charset="0"/>
                <a:ea typeface="Calibri" panose="020F0502020204030204" pitchFamily="34" charset="0"/>
              </a:rPr>
            </a:br>
            <a:endParaRPr lang="en-IN" dirty="0"/>
          </a:p>
        </p:txBody>
      </p:sp>
      <p:sp>
        <p:nvSpPr>
          <p:cNvPr id="3" name="Content Placeholder 2">
            <a:extLst>
              <a:ext uri="{FF2B5EF4-FFF2-40B4-BE49-F238E27FC236}">
                <a16:creationId xmlns:a16="http://schemas.microsoft.com/office/drawing/2014/main" id="{1441695C-1A26-484E-A4F8-A64EFA4D7D97}"/>
              </a:ext>
            </a:extLst>
          </p:cNvPr>
          <p:cNvSpPr>
            <a:spLocks noGrp="1"/>
          </p:cNvSpPr>
          <p:nvPr>
            <p:ph idx="1"/>
          </p:nvPr>
        </p:nvSpPr>
        <p:spPr>
          <a:xfrm>
            <a:off x="204187" y="621438"/>
            <a:ext cx="11869444" cy="6236562"/>
          </a:xfrm>
        </p:spPr>
        <p:txBody>
          <a:bodyPr>
            <a:normAutofit/>
          </a:bodyPr>
          <a:lstStyle/>
          <a:p>
            <a:pPr marL="342900" lvl="0" indent="-342900">
              <a:spcAft>
                <a:spcPts val="1000"/>
              </a:spcAft>
              <a:buFont typeface="+mj-lt"/>
              <a:buAutoNum type="arabicPeriod"/>
            </a:pPr>
            <a:r>
              <a:rPr lang="en-US" sz="1800" dirty="0">
                <a:effectLst/>
                <a:latin typeface="Times New Roman" panose="02020603050405020304" pitchFamily="18" charset="0"/>
                <a:ea typeface="Calibri" panose="020F0502020204030204" pitchFamily="34" charset="0"/>
              </a:rPr>
              <a:t>Analyzing the good app based on the following 6 objectives</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eriod"/>
            </a:pPr>
            <a:r>
              <a:rPr lang="en-US" sz="1800" dirty="0">
                <a:effectLst/>
                <a:latin typeface="Times New Roman" panose="02020603050405020304" pitchFamily="18" charset="0"/>
                <a:ea typeface="Calibri" panose="020F0502020204030204" pitchFamily="34" charset="0"/>
              </a:rPr>
              <a:t>Calculating the top 10 number ratings for a particular app from play store dataset</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eriod"/>
            </a:pPr>
            <a:r>
              <a:rPr lang="en-US" sz="1800" dirty="0">
                <a:effectLst/>
                <a:latin typeface="Times New Roman" panose="02020603050405020304" pitchFamily="18" charset="0"/>
                <a:ea typeface="Calibri" panose="020F0502020204030204" pitchFamily="34" charset="0"/>
              </a:rPr>
              <a:t>Calculating the Top ranking of applications based on content wise</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eriod"/>
            </a:pPr>
            <a:r>
              <a:rPr lang="en-US" sz="1800" dirty="0">
                <a:effectLst/>
                <a:latin typeface="Times New Roman" panose="02020603050405020304" pitchFamily="18" charset="0"/>
                <a:ea typeface="Calibri" panose="020F0502020204030204" pitchFamily="34" charset="0"/>
              </a:rPr>
              <a:t>Calculating top 10 Application based on Installs.</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eriod"/>
            </a:pPr>
            <a:r>
              <a:rPr lang="en-US" sz="1800" dirty="0">
                <a:effectLst/>
                <a:latin typeface="Times New Roman" panose="02020603050405020304" pitchFamily="18" charset="0"/>
                <a:ea typeface="Calibri" panose="020F0502020204030204" pitchFamily="34" charset="0"/>
              </a:rPr>
              <a:t>Number of apps that are most recently updated</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eriod"/>
            </a:pPr>
            <a:r>
              <a:rPr lang="en-US" sz="1800" dirty="0">
                <a:effectLst/>
                <a:latin typeface="Times New Roman" panose="02020603050405020304" pitchFamily="18" charset="0"/>
                <a:ea typeface="Calibri" panose="020F0502020204030204" pitchFamily="34" charset="0"/>
              </a:rPr>
              <a:t>top maximum sized app category wise</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eriod"/>
            </a:pPr>
            <a:r>
              <a:rPr lang="en-US" sz="1800" dirty="0">
                <a:effectLst/>
                <a:latin typeface="Times New Roman" panose="02020603050405020304" pitchFamily="18" charset="0"/>
                <a:ea typeface="Calibri" panose="020F0502020204030204" pitchFamily="34" charset="0"/>
              </a:rPr>
              <a:t>Calculating the average no of ratings for a particular app from play store dataset</a:t>
            </a:r>
            <a:endParaRPr lang="en-IN" sz="1800" dirty="0">
              <a:effectLst/>
              <a:latin typeface="Calibri" panose="020F0502020204030204" pitchFamily="34" charset="0"/>
              <a:ea typeface="Calibri" panose="020F0502020204030204" pitchFamily="34" charset="0"/>
            </a:endParaRPr>
          </a:p>
          <a:p>
            <a:pPr marL="342900" lvl="0" indent="-342900">
              <a:spcAft>
                <a:spcPts val="1000"/>
              </a:spcAft>
              <a:buFont typeface="+mj-lt"/>
              <a:buAutoNum type="arabicPeriod"/>
            </a:pPr>
            <a:r>
              <a:rPr lang="en-US" sz="1800" dirty="0">
                <a:effectLst/>
                <a:latin typeface="Times New Roman" panose="02020603050405020304" pitchFamily="18" charset="0"/>
                <a:ea typeface="Calibri" panose="020F0502020204030204" pitchFamily="34" charset="0"/>
              </a:rPr>
              <a:t>Calculating the average one-off categories rank for a particular application</a:t>
            </a:r>
            <a:endParaRPr lang="en-IN" sz="1800" dirty="0">
              <a:effectLst/>
              <a:latin typeface="Calibri" panose="020F0502020204030204" pitchFamily="34" charset="0"/>
              <a:ea typeface="Calibri" panose="020F0502020204030204" pitchFamily="34" charset="0"/>
            </a:endParaRPr>
          </a:p>
          <a:p>
            <a:pPr marL="0" indent="0">
              <a:spcAft>
                <a:spcPts val="1000"/>
              </a:spcAft>
              <a:buNone/>
            </a:pPr>
            <a:endParaRPr lang="en-IN" sz="1800" dirty="0">
              <a:effectLst/>
              <a:latin typeface="Calibri" panose="020F0502020204030204" pitchFamily="34" charset="0"/>
              <a:ea typeface="Calibri" panose="020F0502020204030204" pitchFamily="34" charset="0"/>
            </a:endParaRPr>
          </a:p>
          <a:p>
            <a:pPr marL="0" indent="0">
              <a:spcAft>
                <a:spcPts val="1000"/>
              </a:spcAft>
              <a:buNone/>
            </a:pPr>
            <a:r>
              <a:rPr lang="en-US" sz="1800" dirty="0">
                <a:effectLst/>
                <a:latin typeface="Times New Roman" panose="02020603050405020304" pitchFamily="18" charset="0"/>
                <a:ea typeface="Calibri" panose="020F0502020204030204" pitchFamily="34" charset="0"/>
              </a:rPr>
              <a:t>The main  scope point is to find the </a:t>
            </a:r>
            <a:r>
              <a:rPr lang="en-US" sz="1800" b="1" i="1" u="sng" dirty="0">
                <a:effectLst/>
                <a:latin typeface="Times New Roman" panose="02020603050405020304" pitchFamily="18" charset="0"/>
                <a:ea typeface="Calibri" panose="020F0502020204030204" pitchFamily="34" charset="0"/>
              </a:rPr>
              <a:t>most suitable application for a particular category </a:t>
            </a:r>
            <a:r>
              <a:rPr lang="en-US" sz="1800" dirty="0">
                <a:effectLst/>
                <a:latin typeface="Times New Roman" panose="02020603050405020304" pitchFamily="18" charset="0"/>
                <a:ea typeface="Calibri" panose="020F0502020204030204" pitchFamily="34" charset="0"/>
              </a:rPr>
              <a:t>for people based on the given rating review</a:t>
            </a: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27327600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E8DCA-4542-4A9A-BE03-8D8F21298450}"/>
              </a:ext>
            </a:extLst>
          </p:cNvPr>
          <p:cNvSpPr>
            <a:spLocks noGrp="1"/>
          </p:cNvSpPr>
          <p:nvPr>
            <p:ph type="title"/>
          </p:nvPr>
        </p:nvSpPr>
        <p:spPr>
          <a:xfrm>
            <a:off x="4836041" y="109945"/>
            <a:ext cx="2542953" cy="698129"/>
          </a:xfrm>
        </p:spPr>
        <p:txBody>
          <a:bodyPr>
            <a:normAutofit fontScale="90000"/>
          </a:bodyPr>
          <a:lstStyle/>
          <a:p>
            <a:r>
              <a:rPr lang="en-IN" sz="2400" b="1" dirty="0">
                <a:effectLst/>
                <a:latin typeface="Times New Roman" panose="02020603050405020304" pitchFamily="18" charset="0"/>
                <a:ea typeface="Times New Roman" panose="02020603050405020304" pitchFamily="18" charset="0"/>
              </a:rPr>
              <a:t>Source of dataset</a:t>
            </a:r>
            <a:r>
              <a:rPr lang="en-IN" sz="2400" b="1" dirty="0">
                <a:latin typeface="Calibri" panose="020F0502020204030204" pitchFamily="34" charset="0"/>
                <a:ea typeface="Times New Roman" panose="02020603050405020304" pitchFamily="18" charset="0"/>
              </a:rPr>
              <a:t> :</a:t>
            </a:r>
            <a:endParaRPr lang="en-IN" sz="5400" dirty="0"/>
          </a:p>
        </p:txBody>
      </p:sp>
      <p:sp>
        <p:nvSpPr>
          <p:cNvPr id="3" name="Content Placeholder 2">
            <a:extLst>
              <a:ext uri="{FF2B5EF4-FFF2-40B4-BE49-F238E27FC236}">
                <a16:creationId xmlns:a16="http://schemas.microsoft.com/office/drawing/2014/main" id="{666D1035-6380-4608-8FDD-A0589286DBC5}"/>
              </a:ext>
            </a:extLst>
          </p:cNvPr>
          <p:cNvSpPr>
            <a:spLocks noGrp="1"/>
          </p:cNvSpPr>
          <p:nvPr>
            <p:ph idx="1"/>
          </p:nvPr>
        </p:nvSpPr>
        <p:spPr>
          <a:xfrm>
            <a:off x="95693" y="808074"/>
            <a:ext cx="12096307" cy="6443331"/>
          </a:xfrm>
        </p:spPr>
        <p:txBody>
          <a:bodyPr>
            <a:normAutofit/>
          </a:bodyPr>
          <a:lstStyle/>
          <a:p>
            <a:pPr marL="457200">
              <a:lnSpc>
                <a:spcPct val="150000"/>
              </a:lnSpc>
              <a:spcAft>
                <a:spcPts val="1000"/>
              </a:spcAft>
            </a:pPr>
            <a:r>
              <a:rPr lang="en-US" sz="1800" dirty="0">
                <a:effectLst/>
                <a:latin typeface="Calibri" panose="020F0502020204030204" pitchFamily="34" charset="0"/>
                <a:ea typeface="Calibri" panose="020F0502020204030204" pitchFamily="34" charset="0"/>
              </a:rPr>
              <a:t>I had Collected all resources for my project from Kaggle and data.gov.in </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arabicParenBoth"/>
            </a:pPr>
            <a:r>
              <a:rPr lang="en-US" sz="1800" b="1" i="1" u="sng" dirty="0">
                <a:effectLst/>
                <a:latin typeface="Calibri" panose="020F0502020204030204" pitchFamily="34" charset="0"/>
                <a:ea typeface="Calibri" panose="020F0502020204030204" pitchFamily="34" charset="0"/>
              </a:rPr>
              <a:t>KAGGLE :-</a:t>
            </a:r>
            <a:r>
              <a:rPr lang="en-US" sz="1800" dirty="0">
                <a:effectLst/>
                <a:latin typeface="Calibri" panose="020F0502020204030204" pitchFamily="34" charset="0"/>
                <a:ea typeface="Calibri" panose="020F0502020204030204" pitchFamily="34" charset="0"/>
              </a:rPr>
              <a:t> KAGGLE is an online community of data scientists and machine learners, owned by Google. Kaggle allows users to find and publish data sets, explore and build models in a web-based data-science environment, work with other data scientists and machine learning engineers, and enter competitions to solve data science challenges.</a:t>
            </a:r>
            <a:r>
              <a:rPr lang="en-IN" sz="1800" dirty="0">
                <a:latin typeface="Calibri" panose="020F0502020204030204" pitchFamily="34" charset="0"/>
                <a:ea typeface="Calibri" panose="020F0502020204030204" pitchFamily="34" charset="0"/>
              </a:rPr>
              <a:t> </a:t>
            </a:r>
            <a:r>
              <a:rPr lang="en-US" sz="1800" dirty="0">
                <a:effectLst/>
                <a:latin typeface="Calibri" panose="020F0502020204030204" pitchFamily="34" charset="0"/>
                <a:ea typeface="Calibri" panose="020F0502020204030204" pitchFamily="34" charset="0"/>
              </a:rPr>
              <a:t> Kaggle got its start by offering machine learning competitions and now also offers a public data platform, a cloud-based workbench for data science, and short-form AI education. On 8 March 2017, Google announced that it was acquiring Kaggle. </a:t>
            </a:r>
            <a:endParaRPr lang="en-IN" sz="1800" dirty="0">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arabicParenBoth"/>
            </a:pPr>
            <a:r>
              <a:rPr lang="en-US" sz="1800" b="1" i="1" u="sng" dirty="0">
                <a:effectLst/>
                <a:latin typeface="Calibri" panose="020F0502020204030204" pitchFamily="34" charset="0"/>
                <a:ea typeface="Calibri" panose="020F0502020204030204" pitchFamily="34" charset="0"/>
              </a:rPr>
              <a:t>Open Government Data (OGD)</a:t>
            </a:r>
            <a:r>
              <a:rPr lang="en-US" sz="1800" dirty="0">
                <a:effectLst/>
                <a:latin typeface="Calibri" panose="020F0502020204030204" pitchFamily="34" charset="0"/>
                <a:ea typeface="Calibri" panose="020F0502020204030204" pitchFamily="34" charset="0"/>
              </a:rPr>
              <a:t> :-  Open Government Data (OGD</a:t>
            </a:r>
            <a:r>
              <a:rPr lang="en-US" sz="1800" b="1" i="1" u="sng" dirty="0">
                <a:effectLst/>
                <a:latin typeface="Calibri" panose="020F0502020204030204" pitchFamily="34" charset="0"/>
                <a:ea typeface="Calibri" panose="020F0502020204030204" pitchFamily="34" charset="0"/>
              </a:rPr>
              <a:t>)</a:t>
            </a:r>
            <a:r>
              <a:rPr lang="en-US" sz="1800" dirty="0">
                <a:effectLst/>
                <a:latin typeface="Calibri" panose="020F0502020204030204" pitchFamily="34" charset="0"/>
                <a:ea typeface="Calibri" panose="020F0502020204030204" pitchFamily="34" charset="0"/>
              </a:rPr>
              <a:t> Platform India - data.gov.in - is a platform for supporting the Open Data initiative of the Government of India. The portal is intended to be used by the Government of India Ministries/ Departments their organizations to publish datasets, documents, services, tools and applications collected by them for public use. It intends to increase transparency in the functioning of Government and also open avenues for many more innovative uses of Government Data to give</a:t>
            </a:r>
            <a:endParaRPr lang="en-IN" sz="1800" dirty="0">
              <a:effectLst/>
              <a:latin typeface="Calibri" panose="020F0502020204030204" pitchFamily="34" charset="0"/>
              <a:ea typeface="Calibri" panose="020F0502020204030204" pitchFamily="34" charset="0"/>
            </a:endParaRPr>
          </a:p>
          <a:p>
            <a:pPr marL="0" indent="0">
              <a:spcAft>
                <a:spcPts val="1000"/>
              </a:spcAft>
              <a:buNone/>
            </a:pPr>
            <a:r>
              <a:rPr lang="en-US" sz="1800" b="1" i="1" u="sng" dirty="0">
                <a:effectLst/>
                <a:latin typeface="Calibri" panose="020F0502020204030204" pitchFamily="34" charset="0"/>
                <a:ea typeface="Calibri" panose="020F0502020204030204" pitchFamily="34" charset="0"/>
              </a:rPr>
              <a:t>   </a:t>
            </a:r>
            <a:r>
              <a:rPr lang="en-US" sz="1800" dirty="0">
                <a:effectLst/>
                <a:latin typeface="Calibri" panose="020F0502020204030204" pitchFamily="34" charset="0"/>
                <a:ea typeface="Calibri" panose="020F0502020204030204" pitchFamily="34" charset="0"/>
              </a:rPr>
              <a:t>Kaggle </a:t>
            </a:r>
            <a:r>
              <a:rPr lang="en-US" sz="1800">
                <a:effectLst/>
                <a:latin typeface="Calibri" panose="020F0502020204030204" pitchFamily="34" charset="0"/>
                <a:ea typeface="Calibri" panose="020F0502020204030204" pitchFamily="34" charset="0"/>
              </a:rPr>
              <a:t>Link:-https://www.kaggle.com/mrwolfgang/google-playstore-eda</a:t>
            </a:r>
            <a:endParaRPr lang="en-IN" dirty="0"/>
          </a:p>
        </p:txBody>
      </p:sp>
    </p:spTree>
    <p:extLst>
      <p:ext uri="{BB962C8B-B14F-4D97-AF65-F5344CB8AC3E}">
        <p14:creationId xmlns:p14="http://schemas.microsoft.com/office/powerpoint/2010/main" val="11114914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8AED8-DB9E-40B7-968A-2646FC64CA19}"/>
              </a:ext>
            </a:extLst>
          </p:cNvPr>
          <p:cNvSpPr>
            <a:spLocks noGrp="1"/>
          </p:cNvSpPr>
          <p:nvPr>
            <p:ph type="title"/>
          </p:nvPr>
        </p:nvSpPr>
        <p:spPr>
          <a:xfrm>
            <a:off x="115186" y="127591"/>
            <a:ext cx="11888972" cy="648697"/>
          </a:xfrm>
        </p:spPr>
        <p:txBody>
          <a:bodyPr>
            <a:normAutofit/>
          </a:bodyPr>
          <a:lstStyle/>
          <a:p>
            <a:r>
              <a:rPr lang="en-IN" sz="1800" b="1" i="1" u="sng" dirty="0">
                <a:effectLst/>
                <a:latin typeface="Times New Roman" panose="02020603050405020304" pitchFamily="18" charset="0"/>
                <a:ea typeface="Times New Roman" panose="02020603050405020304" pitchFamily="18" charset="0"/>
              </a:rPr>
              <a:t>ETL process:</a:t>
            </a:r>
            <a:endParaRPr lang="en-IN" dirty="0"/>
          </a:p>
        </p:txBody>
      </p:sp>
      <p:sp>
        <p:nvSpPr>
          <p:cNvPr id="3" name="Content Placeholder 2">
            <a:extLst>
              <a:ext uri="{FF2B5EF4-FFF2-40B4-BE49-F238E27FC236}">
                <a16:creationId xmlns:a16="http://schemas.microsoft.com/office/drawing/2014/main" id="{E05B6ABD-75CA-4264-A7D0-082D0DDF715E}"/>
              </a:ext>
            </a:extLst>
          </p:cNvPr>
          <p:cNvSpPr>
            <a:spLocks noGrp="1"/>
          </p:cNvSpPr>
          <p:nvPr>
            <p:ph idx="1"/>
          </p:nvPr>
        </p:nvSpPr>
        <p:spPr>
          <a:xfrm>
            <a:off x="115186" y="1148316"/>
            <a:ext cx="11888972" cy="5709684"/>
          </a:xfrm>
        </p:spPr>
        <p:txBody>
          <a:bodyPr>
            <a:normAutofit/>
          </a:bodyPr>
          <a:lstStyle/>
          <a:p>
            <a:pPr>
              <a:spcAft>
                <a:spcPts val="750"/>
              </a:spcAft>
            </a:pPr>
            <a:r>
              <a:rPr lang="en-IN" sz="1800" b="1" dirty="0">
                <a:solidFill>
                  <a:srgbClr val="222222"/>
                </a:solidFill>
                <a:effectLst/>
                <a:latin typeface="Times New Roman" panose="02020603050405020304" pitchFamily="18" charset="0"/>
                <a:ea typeface="Times New Roman" panose="02020603050405020304" pitchFamily="18" charset="0"/>
              </a:rPr>
              <a:t>ETL </a:t>
            </a:r>
            <a:r>
              <a:rPr lang="en-IN" sz="1800" dirty="0">
                <a:solidFill>
                  <a:srgbClr val="222222"/>
                </a:solidFill>
                <a:effectLst/>
                <a:latin typeface="Times New Roman" panose="02020603050405020304" pitchFamily="18" charset="0"/>
                <a:ea typeface="Times New Roman" panose="02020603050405020304" pitchFamily="18" charset="0"/>
              </a:rPr>
              <a:t>stands for “extract, transform, and load.”</a:t>
            </a:r>
            <a:endParaRPr lang="en-IN" sz="1800" dirty="0">
              <a:solidFill>
                <a:srgbClr val="222222"/>
              </a:solidFill>
              <a:latin typeface="Calibri" panose="020F0502020204030204" pitchFamily="34" charset="0"/>
              <a:ea typeface="Times New Roman" panose="02020603050405020304" pitchFamily="18" charset="0"/>
            </a:endParaRPr>
          </a:p>
          <a:p>
            <a:pPr marL="0" indent="0">
              <a:spcAft>
                <a:spcPts val="750"/>
              </a:spcAft>
              <a:buNone/>
            </a:pPr>
            <a:r>
              <a:rPr lang="en-US" sz="1800" dirty="0">
                <a:effectLst/>
                <a:latin typeface="Calibri" panose="020F0502020204030204" pitchFamily="34" charset="0"/>
                <a:ea typeface="Calibri" panose="020F0502020204030204" pitchFamily="34" charset="0"/>
              </a:rPr>
              <a:t>ETL is defined as a process that extracts the data from different RDBMS source systems, then transforms the data (like applying calculations, concatenations, etc.) and finally loads the data into the Data Warehouse system. ETL full-form is Extract, Transform and Load. </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arabicPeriod"/>
            </a:pPr>
            <a:r>
              <a:rPr lang="en-US" sz="1800" b="1" i="1" u="sng" dirty="0">
                <a:effectLst/>
                <a:latin typeface="Calibri" panose="020F0502020204030204" pitchFamily="34" charset="0"/>
                <a:ea typeface="Calibri" panose="020F0502020204030204" pitchFamily="34" charset="0"/>
              </a:rPr>
              <a:t>Data Extraction:-</a:t>
            </a:r>
            <a:r>
              <a:rPr lang="en-US" sz="1800" u="sng" dirty="0">
                <a:effectLst/>
                <a:latin typeface="Calibri" panose="020F0502020204030204" pitchFamily="34" charset="0"/>
                <a:ea typeface="Calibri" panose="020F0502020204030204" pitchFamily="34" charset="0"/>
              </a:rPr>
              <a:t>   </a:t>
            </a:r>
            <a:r>
              <a:rPr lang="en-US" sz="1800" dirty="0">
                <a:effectLst/>
                <a:latin typeface="Calibri" panose="020F0502020204030204" pitchFamily="34" charset="0"/>
                <a:ea typeface="Calibri" panose="020F0502020204030204" pitchFamily="34" charset="0"/>
              </a:rPr>
              <a:t> In this step, I had removed all the duplicated values, false values, </a:t>
            </a:r>
            <a:r>
              <a:rPr lang="en-US" sz="1800" dirty="0" err="1">
                <a:effectLst/>
                <a:latin typeface="Calibri" panose="020F0502020204030204" pitchFamily="34" charset="0"/>
                <a:ea typeface="Calibri" panose="020F0502020204030204" pitchFamily="34" charset="0"/>
              </a:rPr>
              <a:t>etc</a:t>
            </a:r>
            <a:r>
              <a:rPr lang="en-US" sz="1800" dirty="0">
                <a:effectLst/>
                <a:latin typeface="Calibri" panose="020F0502020204030204" pitchFamily="34" charset="0"/>
                <a:ea typeface="Calibri" panose="020F0502020204030204" pitchFamily="34" charset="0"/>
              </a:rPr>
              <a:t>… </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arabicPeriod"/>
            </a:pPr>
            <a:r>
              <a:rPr lang="en-US" sz="1800" b="1" i="1" u="sng" dirty="0">
                <a:effectLst/>
                <a:latin typeface="Calibri" panose="020F0502020204030204" pitchFamily="34" charset="0"/>
                <a:ea typeface="Calibri" panose="020F0502020204030204" pitchFamily="34" charset="0"/>
              </a:rPr>
              <a:t>Data Transformation:-</a:t>
            </a:r>
            <a:r>
              <a:rPr lang="en-US" sz="1800" u="sng" dirty="0">
                <a:effectLst/>
                <a:latin typeface="Calibri" panose="020F0502020204030204" pitchFamily="34" charset="0"/>
                <a:ea typeface="Calibri" panose="020F0502020204030204" pitchFamily="34" charset="0"/>
              </a:rPr>
              <a:t> </a:t>
            </a:r>
            <a:r>
              <a:rPr lang="en-US" sz="1800" dirty="0">
                <a:effectLst/>
                <a:latin typeface="Calibri" panose="020F0502020204030204" pitchFamily="34" charset="0"/>
                <a:ea typeface="Calibri" panose="020F0502020204030204" pitchFamily="34" charset="0"/>
              </a:rPr>
              <a:t> In this step, I had replaced null values with NAN and transformed percentage values to numerical values, calculated some row values which were not given using Tableau. </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arabicPeriod"/>
            </a:pPr>
            <a:r>
              <a:rPr lang="en-US" sz="1800" b="1" i="1" u="sng" dirty="0">
                <a:effectLst/>
                <a:latin typeface="Calibri" panose="020F0502020204030204" pitchFamily="34" charset="0"/>
                <a:ea typeface="Calibri" panose="020F0502020204030204" pitchFamily="34" charset="0"/>
              </a:rPr>
              <a:t>Data Load:-</a:t>
            </a:r>
            <a:r>
              <a:rPr lang="en-US" sz="1800" u="sng" dirty="0">
                <a:effectLst/>
                <a:latin typeface="Calibri" panose="020F0502020204030204" pitchFamily="34" charset="0"/>
                <a:ea typeface="Calibri" panose="020F0502020204030204" pitchFamily="34" charset="0"/>
              </a:rPr>
              <a:t> </a:t>
            </a:r>
            <a:r>
              <a:rPr lang="en-US" sz="1800" dirty="0">
                <a:effectLst/>
                <a:latin typeface="Calibri" panose="020F0502020204030204" pitchFamily="34" charset="0"/>
                <a:ea typeface="Calibri" panose="020F0502020204030204" pitchFamily="34" charset="0"/>
              </a:rPr>
              <a:t>In this step, I had transformed data according to my project and I had calculated the required data and created pivot tables after data load.</a:t>
            </a:r>
            <a:endParaRPr lang="en-IN" sz="1800" dirty="0">
              <a:effectLst/>
              <a:latin typeface="Calibri" panose="020F0502020204030204" pitchFamily="34" charset="0"/>
              <a:ea typeface="Calibri" panose="020F0502020204030204" pitchFamily="34" charset="0"/>
            </a:endParaRPr>
          </a:p>
          <a:p>
            <a:pPr marL="0" indent="0">
              <a:spcAft>
                <a:spcPts val="750"/>
              </a:spcAft>
              <a:buNone/>
            </a:pPr>
            <a:r>
              <a:rPr lang="en-IN" sz="1800" dirty="0">
                <a:solidFill>
                  <a:srgbClr val="222222"/>
                </a:solidFill>
                <a:effectLst/>
                <a:latin typeface="Times New Roman" panose="02020603050405020304" pitchFamily="18" charset="0"/>
                <a:ea typeface="Times New Roman" panose="02020603050405020304" pitchFamily="18" charset="0"/>
              </a:rPr>
              <a:t> The process of ETL plays a key role in data integration strategies. ETL allows businesses to gather data from multiple sources and consolidate it into a single, centralized location. ETL also makes it possible for different types of data to work together.</a:t>
            </a:r>
            <a:endParaRPr lang="en-IN" sz="1800" dirty="0">
              <a:effectLst/>
              <a:latin typeface="Calibri" panose="020F0502020204030204" pitchFamily="34" charset="0"/>
              <a:ea typeface="Calibri" panose="020F0502020204030204" pitchFamily="34" charset="0"/>
            </a:endParaRPr>
          </a:p>
          <a:p>
            <a:pPr marL="228600">
              <a:spcAft>
                <a:spcPts val="1000"/>
              </a:spcAft>
            </a:pP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42537147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2" name="Rectangle 71">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74" name="Top Left">
            <a:extLst>
              <a:ext uri="{FF2B5EF4-FFF2-40B4-BE49-F238E27FC236}">
                <a16:creationId xmlns:a16="http://schemas.microsoft.com/office/drawing/2014/main" id="{FADD1535-ED83-48B3-8EB1-671A080F09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75" name="Freeform: Shape 74">
              <a:extLst>
                <a:ext uri="{FF2B5EF4-FFF2-40B4-BE49-F238E27FC236}">
                  <a16:creationId xmlns:a16="http://schemas.microsoft.com/office/drawing/2014/main" id="{E70C64DB-421C-4FFD-8EB1-A7D1A5DC13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6" name="Freeform: Shape 75">
              <a:extLst>
                <a:ext uri="{FF2B5EF4-FFF2-40B4-BE49-F238E27FC236}">
                  <a16:creationId xmlns:a16="http://schemas.microsoft.com/office/drawing/2014/main" id="{5C04BFFB-0C30-49E1-B4F0-243531219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77" name="Freeform: Shape 76">
              <a:extLst>
                <a:ext uri="{FF2B5EF4-FFF2-40B4-BE49-F238E27FC236}">
                  <a16:creationId xmlns:a16="http://schemas.microsoft.com/office/drawing/2014/main" id="{368C7354-F4EF-4BC5-BF44-01614E0B93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78" name="Freeform: Shape 77">
              <a:extLst>
                <a:ext uri="{FF2B5EF4-FFF2-40B4-BE49-F238E27FC236}">
                  <a16:creationId xmlns:a16="http://schemas.microsoft.com/office/drawing/2014/main" id="{145981B8-FB15-43E7-B1CE-AE4A5E9B1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79" name="Freeform: Shape 78">
              <a:extLst>
                <a:ext uri="{FF2B5EF4-FFF2-40B4-BE49-F238E27FC236}">
                  <a16:creationId xmlns:a16="http://schemas.microsoft.com/office/drawing/2014/main" id="{75F05D22-2B12-4452-A804-346878D55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80" name="Freeform: Shape 79">
              <a:extLst>
                <a:ext uri="{FF2B5EF4-FFF2-40B4-BE49-F238E27FC236}">
                  <a16:creationId xmlns:a16="http://schemas.microsoft.com/office/drawing/2014/main" id="{7B26EE6B-DF99-4B8A-8859-82A92A598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81" name="Freeform: Shape 80">
              <a:extLst>
                <a:ext uri="{FF2B5EF4-FFF2-40B4-BE49-F238E27FC236}">
                  <a16:creationId xmlns:a16="http://schemas.microsoft.com/office/drawing/2014/main" id="{CE8FB053-1663-44BA-8128-0C19BD762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82" name="Freeform: Shape 81">
              <a:extLst>
                <a:ext uri="{FF2B5EF4-FFF2-40B4-BE49-F238E27FC236}">
                  <a16:creationId xmlns:a16="http://schemas.microsoft.com/office/drawing/2014/main" id="{75E5E4F4-4EE0-49E3-98E5-F1E2BB91A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41763606-B40E-42A2-8236-930177BBFAD8}"/>
              </a:ext>
            </a:extLst>
          </p:cNvPr>
          <p:cNvSpPr>
            <a:spLocks noGrp="1"/>
          </p:cNvSpPr>
          <p:nvPr>
            <p:ph type="title"/>
          </p:nvPr>
        </p:nvSpPr>
        <p:spPr>
          <a:xfrm>
            <a:off x="152397" y="134369"/>
            <a:ext cx="11950995" cy="563243"/>
          </a:xfrm>
        </p:spPr>
        <p:txBody>
          <a:bodyPr>
            <a:normAutofit fontScale="90000"/>
          </a:bodyPr>
          <a:lstStyle/>
          <a:p>
            <a:r>
              <a:rPr lang="en-IN" dirty="0"/>
              <a:t>Analysis and visualization :</a:t>
            </a:r>
          </a:p>
        </p:txBody>
      </p:sp>
      <p:grpSp>
        <p:nvGrpSpPr>
          <p:cNvPr id="84" name="Bottom Right">
            <a:extLst>
              <a:ext uri="{FF2B5EF4-FFF2-40B4-BE49-F238E27FC236}">
                <a16:creationId xmlns:a16="http://schemas.microsoft.com/office/drawing/2014/main" id="{01081332-6CA1-49C2-A979-7709509AD1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85" name="Graphic 157">
              <a:extLst>
                <a:ext uri="{FF2B5EF4-FFF2-40B4-BE49-F238E27FC236}">
                  <a16:creationId xmlns:a16="http://schemas.microsoft.com/office/drawing/2014/main" id="{826B0664-73BC-4FCB-A447-57F7F676474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87" name="Freeform: Shape 86">
                <a:extLst>
                  <a:ext uri="{FF2B5EF4-FFF2-40B4-BE49-F238E27FC236}">
                    <a16:creationId xmlns:a16="http://schemas.microsoft.com/office/drawing/2014/main" id="{23242A3E-DBD8-44D5-930F-DA776CA069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88" name="Freeform: Shape 87">
                <a:extLst>
                  <a:ext uri="{FF2B5EF4-FFF2-40B4-BE49-F238E27FC236}">
                    <a16:creationId xmlns:a16="http://schemas.microsoft.com/office/drawing/2014/main" id="{F331C242-2FF0-40D4-BF95-4A27680F2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89" name="Freeform: Shape 88">
                <a:extLst>
                  <a:ext uri="{FF2B5EF4-FFF2-40B4-BE49-F238E27FC236}">
                    <a16:creationId xmlns:a16="http://schemas.microsoft.com/office/drawing/2014/main" id="{B500FE3B-EB2C-4A5D-ABA7-35137B2BA5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90" name="Freeform: Shape 89">
                <a:extLst>
                  <a:ext uri="{FF2B5EF4-FFF2-40B4-BE49-F238E27FC236}">
                    <a16:creationId xmlns:a16="http://schemas.microsoft.com/office/drawing/2014/main" id="{6E1EA3BF-3A9F-4CD0-9640-6FF67F443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91" name="Freeform: Shape 90">
                <a:extLst>
                  <a:ext uri="{FF2B5EF4-FFF2-40B4-BE49-F238E27FC236}">
                    <a16:creationId xmlns:a16="http://schemas.microsoft.com/office/drawing/2014/main" id="{17F4411F-5B81-451C-A006-8754E1618A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92" name="Freeform: Shape 91">
                <a:extLst>
                  <a:ext uri="{FF2B5EF4-FFF2-40B4-BE49-F238E27FC236}">
                    <a16:creationId xmlns:a16="http://schemas.microsoft.com/office/drawing/2014/main" id="{4E4D64BD-20E2-44CF-AEB4-A87A43376B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93" name="Freeform: Shape 92">
                <a:extLst>
                  <a:ext uri="{FF2B5EF4-FFF2-40B4-BE49-F238E27FC236}">
                    <a16:creationId xmlns:a16="http://schemas.microsoft.com/office/drawing/2014/main" id="{0B309630-6603-4319-BAB8-93102ABEB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86" name="Freeform: Shape 85">
              <a:extLst>
                <a:ext uri="{FF2B5EF4-FFF2-40B4-BE49-F238E27FC236}">
                  <a16:creationId xmlns:a16="http://schemas.microsoft.com/office/drawing/2014/main" id="{F540FCD4-859A-4602-9CBC-C697E3877A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7" name="Content Placeholder 6">
            <a:extLst>
              <a:ext uri="{FF2B5EF4-FFF2-40B4-BE49-F238E27FC236}">
                <a16:creationId xmlns:a16="http://schemas.microsoft.com/office/drawing/2014/main" id="{143521E1-45AC-4A77-9512-58A7344A5A05}"/>
              </a:ext>
            </a:extLst>
          </p:cNvPr>
          <p:cNvSpPr>
            <a:spLocks noGrp="1"/>
          </p:cNvSpPr>
          <p:nvPr>
            <p:ph idx="1"/>
          </p:nvPr>
        </p:nvSpPr>
        <p:spPr>
          <a:xfrm>
            <a:off x="281793" y="881264"/>
            <a:ext cx="11821599" cy="5780360"/>
          </a:xfrm>
        </p:spPr>
        <p:txBody>
          <a:bodyPr>
            <a:normAutofit/>
          </a:bodyPr>
          <a:lstStyle/>
          <a:p>
            <a:pPr>
              <a:lnSpc>
                <a:spcPct val="150000"/>
              </a:lnSpc>
              <a:spcAft>
                <a:spcPts val="1000"/>
              </a:spcAft>
            </a:pPr>
            <a:r>
              <a:rPr lang="en-US" sz="1800" b="1" i="1" u="sng" dirty="0">
                <a:effectLst/>
                <a:latin typeface="Calibri" panose="020F0502020204030204" pitchFamily="34" charset="0"/>
                <a:ea typeface="Calibri" panose="020F0502020204030204" pitchFamily="34" charset="0"/>
              </a:rPr>
              <a:t>Visualzation-1:  </a:t>
            </a:r>
            <a:r>
              <a:rPr lang="en-US" sz="1800" dirty="0">
                <a:effectLst/>
                <a:latin typeface="Calibri" panose="020F0502020204030204" pitchFamily="34" charset="0"/>
                <a:ea typeface="Calibri" panose="020F0502020204030204" pitchFamily="34" charset="0"/>
              </a:rPr>
              <a:t> </a:t>
            </a:r>
            <a:r>
              <a:rPr lang="en-US" b="1" dirty="0">
                <a:effectLst/>
                <a:latin typeface="Calibri" panose="020F0502020204030204" pitchFamily="34" charset="0"/>
                <a:ea typeface="Calibri" panose="020F0502020204030204" pitchFamily="34" charset="0"/>
              </a:rPr>
              <a:t>Top 10 </a:t>
            </a:r>
            <a:r>
              <a:rPr lang="en-US" b="1" dirty="0" err="1">
                <a:effectLst/>
                <a:latin typeface="Calibri" panose="020F0502020204030204" pitchFamily="34" charset="0"/>
                <a:ea typeface="Calibri" panose="020F0502020204030204" pitchFamily="34" charset="0"/>
              </a:rPr>
              <a:t>aaps</a:t>
            </a:r>
            <a:r>
              <a:rPr lang="en-US" b="1" dirty="0">
                <a:effectLst/>
                <a:latin typeface="Calibri" panose="020F0502020204030204" pitchFamily="34" charset="0"/>
                <a:ea typeface="Calibri" panose="020F0502020204030204" pitchFamily="34" charset="0"/>
              </a:rPr>
              <a:t> based on category</a:t>
            </a:r>
            <a:endParaRPr lang="en-IN" b="1" dirty="0">
              <a:effectLst/>
              <a:latin typeface="Calibri" panose="020F0502020204030204" pitchFamily="34" charset="0"/>
              <a:ea typeface="Calibri" panose="020F0502020204030204" pitchFamily="34" charset="0"/>
            </a:endParaRPr>
          </a:p>
          <a:p>
            <a:pPr marL="0" indent="0">
              <a:lnSpc>
                <a:spcPct val="150000"/>
              </a:lnSpc>
              <a:spcAft>
                <a:spcPts val="1000"/>
              </a:spcAft>
              <a:buNone/>
            </a:pPr>
            <a:r>
              <a:rPr lang="en-US" sz="1800" b="1" dirty="0">
                <a:effectLst/>
                <a:latin typeface="Calibri" panose="020F0502020204030204" pitchFamily="34" charset="0"/>
                <a:ea typeface="Calibri" panose="020F0502020204030204" pitchFamily="34" charset="0"/>
              </a:rPr>
              <a:t> </a:t>
            </a:r>
            <a:r>
              <a:rPr lang="en-US" sz="1800" dirty="0">
                <a:effectLst/>
                <a:latin typeface="Calibri" panose="020F0502020204030204" pitchFamily="34" charset="0"/>
                <a:ea typeface="Calibri" panose="020F0502020204030204" pitchFamily="34" charset="0"/>
              </a:rPr>
              <a:t>This analysis helps in finding out the best application based on the reviews. Reviews describe the application features and the user views to that application. This pivot chart represents the top reviews of the applications based on the category.</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dirty="0" err="1">
                <a:effectLst/>
                <a:latin typeface="Times New Roman" panose="02020603050405020304" pitchFamily="18" charset="0"/>
                <a:ea typeface="Times New Roman" panose="02020603050405020304" pitchFamily="18" charset="0"/>
              </a:rPr>
              <a:t>Introduction:</a:t>
            </a:r>
            <a:r>
              <a:rPr lang="en-IN" sz="1800" dirty="0" err="1">
                <a:effectLst/>
                <a:latin typeface="Times New Roman" panose="02020603050405020304" pitchFamily="18" charset="0"/>
                <a:ea typeface="Times New Roman" panose="02020603050405020304" pitchFamily="18" charset="0"/>
              </a:rPr>
              <a:t>This</a:t>
            </a:r>
            <a:r>
              <a:rPr lang="en-IN" sz="1800" dirty="0">
                <a:effectLst/>
                <a:latin typeface="Times New Roman" panose="02020603050405020304" pitchFamily="18" charset="0"/>
                <a:ea typeface="Times New Roman" panose="02020603050405020304" pitchFamily="18" charset="0"/>
              </a:rPr>
              <a:t> objective is about finding best application based on the best application based on the reviews</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dirty="0">
                <a:effectLst/>
                <a:latin typeface="Times New Roman" panose="02020603050405020304" pitchFamily="18" charset="0"/>
                <a:ea typeface="Times New Roman" panose="02020603050405020304" pitchFamily="18" charset="0"/>
              </a:rPr>
              <a:t>General Description :</a:t>
            </a:r>
            <a:r>
              <a:rPr lang="en-IN" sz="1800" dirty="0">
                <a:effectLst/>
                <a:latin typeface="Times New Roman" panose="02020603050405020304" pitchFamily="18" charset="0"/>
                <a:ea typeface="Times New Roman" panose="02020603050405020304" pitchFamily="18" charset="0"/>
              </a:rPr>
              <a:t>As we use many applications in our day to day life many customers review the application after experience .this helps us a lot in analysing the best application.</a:t>
            </a:r>
            <a:endParaRPr lang="en-IN" sz="1800" dirty="0">
              <a:effectLst/>
              <a:latin typeface="Calibri" panose="020F0502020204030204" pitchFamily="34" charset="0"/>
              <a:ea typeface="Calibri" panose="020F0502020204030204" pitchFamily="34" charset="0"/>
            </a:endParaRPr>
          </a:p>
          <a:p>
            <a:pPr marL="342900" lvl="0" indent="-342900">
              <a:lnSpc>
                <a:spcPct val="150000"/>
              </a:lnSpc>
              <a:spcAft>
                <a:spcPts val="1000"/>
              </a:spcAft>
              <a:buFont typeface="+mj-lt"/>
              <a:buAutoNum type="romanLcPeriod"/>
            </a:pPr>
            <a:r>
              <a:rPr lang="en-IN" sz="1800" b="1" dirty="0">
                <a:effectLst/>
                <a:latin typeface="Times New Roman" panose="02020603050405020304" pitchFamily="18" charset="0"/>
                <a:ea typeface="Times New Roman" panose="02020603050405020304" pitchFamily="18" charset="0"/>
              </a:rPr>
              <a:t>Specific Requirements, functions and formulas: </a:t>
            </a:r>
            <a:r>
              <a:rPr lang="en-IN" sz="1800" dirty="0">
                <a:effectLst/>
                <a:latin typeface="Times New Roman" panose="02020603050405020304" pitchFamily="18" charset="0"/>
                <a:ea typeface="Times New Roman" panose="02020603050405020304" pitchFamily="18" charset="0"/>
              </a:rPr>
              <a:t>Coming to the point of specific requirements we need the requirement of reviews of lot of people which helps us a lot in analysing the data and analysing the best application.</a:t>
            </a:r>
            <a:endParaRPr lang="en-IN" sz="1800" dirty="0">
              <a:effectLst/>
              <a:latin typeface="Calibri" panose="020F0502020204030204" pitchFamily="34" charset="0"/>
              <a:ea typeface="Calibri" panose="020F0502020204030204" pitchFamily="34" charset="0"/>
            </a:endParaRPr>
          </a:p>
          <a:p>
            <a:pPr marL="457200" indent="0">
              <a:lnSpc>
                <a:spcPct val="150000"/>
              </a:lnSpc>
              <a:spcAft>
                <a:spcPts val="1000"/>
              </a:spcAft>
              <a:buNone/>
            </a:pP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1997291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3B438-48B6-429B-82F8-1940F25625F6}"/>
              </a:ext>
            </a:extLst>
          </p:cNvPr>
          <p:cNvSpPr>
            <a:spLocks noGrp="1"/>
          </p:cNvSpPr>
          <p:nvPr>
            <p:ph type="title"/>
          </p:nvPr>
        </p:nvSpPr>
        <p:spPr>
          <a:xfrm>
            <a:off x="3698358" y="138776"/>
            <a:ext cx="4403651" cy="786367"/>
          </a:xfrm>
        </p:spPr>
        <p:txBody>
          <a:bodyPr/>
          <a:lstStyle/>
          <a:p>
            <a:r>
              <a:rPr lang="en-IN" dirty="0"/>
              <a:t>Visualization :</a:t>
            </a:r>
          </a:p>
        </p:txBody>
      </p:sp>
      <p:pic>
        <p:nvPicPr>
          <p:cNvPr id="4" name="Content Placeholder 3" descr="Graphical user interface, application&#10;&#10;Description automatically generated">
            <a:extLst>
              <a:ext uri="{FF2B5EF4-FFF2-40B4-BE49-F238E27FC236}">
                <a16:creationId xmlns:a16="http://schemas.microsoft.com/office/drawing/2014/main" id="{9133BBEC-4B3D-4002-95DF-985C887FC619}"/>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155945" y="1063625"/>
            <a:ext cx="5940055" cy="5655599"/>
          </a:xfrm>
          <a:prstGeom prst="rect">
            <a:avLst/>
          </a:prstGeom>
        </p:spPr>
      </p:pic>
      <p:pic>
        <p:nvPicPr>
          <p:cNvPr id="5" name="Picture 4" descr="Graphical user interface, application&#10;&#10;Description automatically generated">
            <a:extLst>
              <a:ext uri="{FF2B5EF4-FFF2-40B4-BE49-F238E27FC236}">
                <a16:creationId xmlns:a16="http://schemas.microsoft.com/office/drawing/2014/main" id="{545412A5-1786-48B7-93A6-A01A11A472CA}"/>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408191" y="1063625"/>
            <a:ext cx="5627865" cy="5655599"/>
          </a:xfrm>
          <a:prstGeom prst="rect">
            <a:avLst/>
          </a:prstGeom>
        </p:spPr>
      </p:pic>
    </p:spTree>
    <p:extLst>
      <p:ext uri="{BB962C8B-B14F-4D97-AF65-F5344CB8AC3E}">
        <p14:creationId xmlns:p14="http://schemas.microsoft.com/office/powerpoint/2010/main" val="308998682"/>
      </p:ext>
    </p:extLst>
  </p:cSld>
  <p:clrMapOvr>
    <a:masterClrMapping/>
  </p:clrMapOvr>
</p:sld>
</file>

<file path=ppt/theme/theme1.xml><?xml version="1.0" encoding="utf-8"?>
<a:theme xmlns:a="http://schemas.openxmlformats.org/drawingml/2006/main" name="ExploreVTI">
  <a:themeElements>
    <a:clrScheme name="AnalogousFromLightSeed_2SEEDS">
      <a:dk1>
        <a:srgbClr val="000000"/>
      </a:dk1>
      <a:lt1>
        <a:srgbClr val="FFFFFF"/>
      </a:lt1>
      <a:dk2>
        <a:srgbClr val="412724"/>
      </a:dk2>
      <a:lt2>
        <a:srgbClr val="E2E6E8"/>
      </a:lt2>
      <a:accent1>
        <a:srgbClr val="BE977B"/>
      </a:accent1>
      <a:accent2>
        <a:srgbClr val="CA9393"/>
      </a:accent2>
      <a:accent3>
        <a:srgbClr val="A9A17B"/>
      </a:accent3>
      <a:accent4>
        <a:srgbClr val="74ABB9"/>
      </a:accent4>
      <a:accent5>
        <a:srgbClr val="8CA2C7"/>
      </a:accent5>
      <a:accent6>
        <a:srgbClr val="7E7BBE"/>
      </a:accent6>
      <a:hlink>
        <a:srgbClr val="5A86A6"/>
      </a:hlink>
      <a:folHlink>
        <a:srgbClr val="7F7F7F"/>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docProps/app.xml><?xml version="1.0" encoding="utf-8"?>
<Properties xmlns="http://schemas.openxmlformats.org/officeDocument/2006/extended-properties" xmlns:vt="http://schemas.openxmlformats.org/officeDocument/2006/docPropsVTypes">
  <TotalTime>19</TotalTime>
  <Words>1778</Words>
  <Application>Microsoft Office PowerPoint</Application>
  <PresentationFormat>Widescreen</PresentationFormat>
  <Paragraphs>109</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Avenir Next LT Pro</vt:lpstr>
      <vt:lpstr>AvenirNext LT Pro Medium</vt:lpstr>
      <vt:lpstr>Calibri</vt:lpstr>
      <vt:lpstr>Posterama</vt:lpstr>
      <vt:lpstr>Times New Roman</vt:lpstr>
      <vt:lpstr>ExploreVTI</vt:lpstr>
      <vt:lpstr>INT -217 PRESENTATION - a project on   STATISTICAL ANALYSIS OF GOOGLE PLAY STORE </vt:lpstr>
      <vt:lpstr>context</vt:lpstr>
      <vt:lpstr>Introduction :</vt:lpstr>
      <vt:lpstr>PowerPoint Presentation</vt:lpstr>
      <vt:lpstr>Objectives/Scope of the Analysis :- </vt:lpstr>
      <vt:lpstr>Source of dataset :</vt:lpstr>
      <vt:lpstr>ETL process:</vt:lpstr>
      <vt:lpstr>Analysis and visualization :</vt:lpstr>
      <vt:lpstr>Visualization :</vt:lpstr>
      <vt:lpstr>Visualization-2:- number of aap based on content rating</vt:lpstr>
      <vt:lpstr>PowerPoint Presentation</vt:lpstr>
      <vt:lpstr>Visualization-3:-  Top RANKING of apps based on INSTALLS</vt:lpstr>
      <vt:lpstr>Visualization results :</vt:lpstr>
      <vt:lpstr>Visualization-4:-  number of apps based on rating</vt:lpstr>
      <vt:lpstr>Analysis results</vt:lpstr>
      <vt:lpstr>Visualization-5:- </vt:lpstr>
      <vt:lpstr>Visualization-6:-</vt:lpstr>
      <vt:lpstr>Analysis results :-</vt:lpstr>
      <vt:lpstr>List of Analysis with results :</vt:lpstr>
      <vt:lpstr>Reference/Bibliography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 -217 PRESENTATION - a project on   STATISTICAL ANALYSIS OF GOOGLE PLAY STORE </dc:title>
  <dc:creator>Peddapuram Shiva Kumar</dc:creator>
  <cp:lastModifiedBy>Peddapuram Shiva Kumar</cp:lastModifiedBy>
  <cp:revision>5</cp:revision>
  <dcterms:created xsi:type="dcterms:W3CDTF">2020-12-19T15:43:12Z</dcterms:created>
  <dcterms:modified xsi:type="dcterms:W3CDTF">2020-12-21T16:43:23Z</dcterms:modified>
</cp:coreProperties>
</file>

<file path=docProps/thumbnail.jpeg>
</file>